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Slab"/>
      <p:regular r:id="rId38"/>
      <p:bold r:id="rId39"/>
    </p:embeddedFont>
    <p:embeddedFont>
      <p:font typeface="Roboto"/>
      <p:regular r:id="rId40"/>
      <p:bold r:id="rId41"/>
      <p:italic r:id="rId42"/>
      <p:boldItalic r:id="rId43"/>
    </p:embeddedFont>
    <p:embeddedFont>
      <p:font typeface="EB Garamond Medium"/>
      <p:regular r:id="rId44"/>
      <p:bold r:id="rId45"/>
      <p:italic r:id="rId46"/>
      <p:boldItalic r:id="rId47"/>
    </p:embeddedFont>
    <p:embeddedFont>
      <p:font typeface="EB Garamond SemiBold"/>
      <p:regular r:id="rId48"/>
      <p:bold r:id="rId49"/>
      <p:italic r:id="rId50"/>
      <p:boldItalic r:id="rId51"/>
    </p:embeddedFont>
    <p:embeddedFont>
      <p:font typeface="EB Garamond"/>
      <p:regular r:id="rId52"/>
      <p:bold r:id="rId53"/>
      <p:italic r:id="rId54"/>
      <p:boldItalic r:id="rId55"/>
    </p:embeddedFont>
    <p:embeddedFont>
      <p:font typeface="EB Garamond ExtraBold"/>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EBGaramondMedium-regular.fntdata"/><Relationship Id="rId43" Type="http://schemas.openxmlformats.org/officeDocument/2006/relationships/font" Target="fonts/Roboto-boldItalic.fntdata"/><Relationship Id="rId46" Type="http://schemas.openxmlformats.org/officeDocument/2006/relationships/font" Target="fonts/EBGaramondMedium-italic.fntdata"/><Relationship Id="rId45" Type="http://schemas.openxmlformats.org/officeDocument/2006/relationships/font" Target="fonts/EBGaramon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SemiBold-regular.fntdata"/><Relationship Id="rId47" Type="http://schemas.openxmlformats.org/officeDocument/2006/relationships/font" Target="fonts/EBGaramondMedium-boldItalic.fntdata"/><Relationship Id="rId49" Type="http://schemas.openxmlformats.org/officeDocument/2006/relationships/font" Target="fonts/EBGaramond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Slab-bold.fntdata"/><Relationship Id="rId38" Type="http://schemas.openxmlformats.org/officeDocument/2006/relationships/font" Target="fonts/RobotoSlab-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BGaramondSemiBold-boldItalic.fntdata"/><Relationship Id="rId50" Type="http://schemas.openxmlformats.org/officeDocument/2006/relationships/font" Target="fonts/EBGaramondSemiBold-italic.fntdata"/><Relationship Id="rId53" Type="http://schemas.openxmlformats.org/officeDocument/2006/relationships/font" Target="fonts/EBGaramond-bold.fntdata"/><Relationship Id="rId52" Type="http://schemas.openxmlformats.org/officeDocument/2006/relationships/font" Target="fonts/EBGaramond-regular.fntdata"/><Relationship Id="rId11" Type="http://schemas.openxmlformats.org/officeDocument/2006/relationships/slide" Target="slides/slide6.xml"/><Relationship Id="rId55" Type="http://schemas.openxmlformats.org/officeDocument/2006/relationships/font" Target="fonts/EBGaramond-boldItalic.fntdata"/><Relationship Id="rId10" Type="http://schemas.openxmlformats.org/officeDocument/2006/relationships/slide" Target="slides/slide5.xml"/><Relationship Id="rId54" Type="http://schemas.openxmlformats.org/officeDocument/2006/relationships/font" Target="fonts/EBGaramond-italic.fntdata"/><Relationship Id="rId13" Type="http://schemas.openxmlformats.org/officeDocument/2006/relationships/slide" Target="slides/slide8.xml"/><Relationship Id="rId57" Type="http://schemas.openxmlformats.org/officeDocument/2006/relationships/font" Target="fonts/EBGaramondExtraBold-boldItalic.fntdata"/><Relationship Id="rId12" Type="http://schemas.openxmlformats.org/officeDocument/2006/relationships/slide" Target="slides/slide7.xml"/><Relationship Id="rId56" Type="http://schemas.openxmlformats.org/officeDocument/2006/relationships/font" Target="fonts/EBGaramondExtra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e62b940e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2e62b940e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e62b940e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2e62b940e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e62b940e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2e62b940e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189b0b29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189b0b2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89b0b29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89b0b29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89b0b29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89b0b29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89b0b29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89b0b29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2dc45a5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2dc45a5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dc45a5f4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dc45a5f4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dc45a5f4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dc45a5f4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82e361c0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82e361c0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dc45a5f4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dc45a5f4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82bc77890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82bc77890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82bc77890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82bc77890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82bc77890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182bc77890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82bc7789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82bc7789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e385768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e385768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e385768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e385768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2e385768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2e385768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9c44cab5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9c44cab5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9c44cab5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19c44cab5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830d787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830d787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that Na is </a:t>
            </a:r>
            <a:r>
              <a:rPr lang="en"/>
              <a:t>environment</a:t>
            </a:r>
            <a:r>
              <a:rPr lang="en"/>
              <a:t> friendly element and does not impose </a:t>
            </a:r>
            <a:r>
              <a:rPr lang="en"/>
              <a:t>environmental</a:t>
            </a:r>
            <a:r>
              <a:rPr lang="en"/>
              <a:t> risk as Li and S is non toxic abundant element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9c44cab5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9c44cab5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9c44cab5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9c44cab5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9c44cab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9c44cab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82e361c0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82e361c0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82e361c0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82e361c0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82e361c0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82e361c0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82e361c0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82e361c0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82bc7789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82bc7789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2e62b94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2e62b94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787425" y="914575"/>
            <a:ext cx="5898900" cy="13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4900">
                <a:latin typeface="EB Garamond"/>
                <a:ea typeface="EB Garamond"/>
                <a:cs typeface="EB Garamond"/>
                <a:sym typeface="EB Garamond"/>
              </a:rPr>
              <a:t>Room Temperature Na-S Batteries</a:t>
            </a:r>
            <a:endParaRPr b="1" sz="3100">
              <a:latin typeface="EB Garamond"/>
              <a:ea typeface="EB Garamond"/>
              <a:cs typeface="EB Garamond"/>
              <a:sym typeface="EB Garamond"/>
            </a:endParaRPr>
          </a:p>
        </p:txBody>
      </p:sp>
      <p:sp>
        <p:nvSpPr>
          <p:cNvPr id="64" name="Google Shape;64;p13"/>
          <p:cNvSpPr txBox="1"/>
          <p:nvPr>
            <p:ph idx="1" type="subTitle"/>
          </p:nvPr>
        </p:nvSpPr>
        <p:spPr>
          <a:xfrm>
            <a:off x="1845175" y="2841025"/>
            <a:ext cx="5783400" cy="1537200"/>
          </a:xfrm>
          <a:prstGeom prst="rect">
            <a:avLst/>
          </a:prstGeom>
        </p:spPr>
        <p:txBody>
          <a:bodyPr anchorCtr="0" anchor="t" bIns="91425" lIns="91425" spcFirstLastPara="1" rIns="91425" wrap="square" tIns="91425">
            <a:normAutofit fontScale="32500" lnSpcReduction="20000"/>
          </a:bodyPr>
          <a:lstStyle/>
          <a:p>
            <a:pPr indent="0" lvl="0" marL="0" rtl="0" algn="ctr">
              <a:lnSpc>
                <a:spcPct val="100000"/>
              </a:lnSpc>
              <a:spcBef>
                <a:spcPts val="0"/>
              </a:spcBef>
              <a:spcAft>
                <a:spcPts val="0"/>
              </a:spcAft>
              <a:buNone/>
            </a:pPr>
            <a:r>
              <a:rPr lang="en" sz="7046">
                <a:latin typeface="EB Garamond"/>
                <a:ea typeface="EB Garamond"/>
                <a:cs typeface="EB Garamond"/>
                <a:sym typeface="EB Garamond"/>
              </a:rPr>
              <a:t> Presented By: </a:t>
            </a:r>
            <a:r>
              <a:rPr lang="en" sz="7046">
                <a:solidFill>
                  <a:schemeClr val="dk1"/>
                </a:solidFill>
                <a:latin typeface="EB Garamond"/>
                <a:ea typeface="EB Garamond"/>
                <a:cs typeface="EB Garamond"/>
                <a:sym typeface="EB Garamond"/>
              </a:rPr>
              <a:t>Group 6</a:t>
            </a:r>
            <a:endParaRPr sz="7046">
              <a:solidFill>
                <a:schemeClr val="dk1"/>
              </a:solidFill>
              <a:latin typeface="EB Garamond"/>
              <a:ea typeface="EB Garamond"/>
              <a:cs typeface="EB Garamond"/>
              <a:sym typeface="EB Garamond"/>
            </a:endParaRPr>
          </a:p>
          <a:p>
            <a:pPr indent="0" lvl="0" marL="0" rtl="0" algn="ctr">
              <a:lnSpc>
                <a:spcPct val="100000"/>
              </a:lnSpc>
              <a:spcBef>
                <a:spcPts val="0"/>
              </a:spcBef>
              <a:spcAft>
                <a:spcPts val="0"/>
              </a:spcAft>
              <a:buNone/>
            </a:pPr>
            <a:r>
              <a:t/>
            </a:r>
            <a:endParaRPr sz="3476" u="sng">
              <a:solidFill>
                <a:srgbClr val="000000"/>
              </a:solidFill>
              <a:latin typeface="EB Garamond"/>
              <a:ea typeface="EB Garamond"/>
              <a:cs typeface="EB Garamond"/>
              <a:sym typeface="EB Garamond"/>
            </a:endParaRPr>
          </a:p>
          <a:p>
            <a:pPr indent="0" lvl="0" marL="0" rtl="0" algn="ctr">
              <a:lnSpc>
                <a:spcPct val="100000"/>
              </a:lnSpc>
              <a:spcBef>
                <a:spcPts val="0"/>
              </a:spcBef>
              <a:spcAft>
                <a:spcPts val="0"/>
              </a:spcAft>
              <a:buNone/>
            </a:pPr>
            <a:r>
              <a:rPr lang="en" sz="5938">
                <a:latin typeface="EB Garamond"/>
                <a:ea typeface="EB Garamond"/>
                <a:cs typeface="EB Garamond"/>
                <a:sym typeface="EB Garamond"/>
              </a:rPr>
              <a:t>Group members</a:t>
            </a:r>
            <a:r>
              <a:rPr lang="en" sz="5723"/>
              <a:t>:</a:t>
            </a:r>
            <a:r>
              <a:rPr lang="en" sz="5415">
                <a:solidFill>
                  <a:srgbClr val="000000"/>
                </a:solidFill>
                <a:latin typeface="Arial"/>
                <a:ea typeface="Arial"/>
                <a:cs typeface="Arial"/>
                <a:sym typeface="Arial"/>
              </a:rPr>
              <a:t>  </a:t>
            </a:r>
            <a:endParaRPr sz="5415">
              <a:solidFill>
                <a:srgbClr val="000000"/>
              </a:solidFill>
              <a:latin typeface="Arial"/>
              <a:ea typeface="Arial"/>
              <a:cs typeface="Arial"/>
              <a:sym typeface="Arial"/>
            </a:endParaRPr>
          </a:p>
          <a:p>
            <a:pPr indent="0" lvl="0" marL="457200" rtl="0" algn="l">
              <a:spcBef>
                <a:spcPts val="0"/>
              </a:spcBef>
              <a:spcAft>
                <a:spcPts val="0"/>
              </a:spcAft>
              <a:buNone/>
            </a:pPr>
            <a:r>
              <a:t/>
            </a:r>
            <a:endParaRPr sz="5415">
              <a:solidFill>
                <a:srgbClr val="000000"/>
              </a:solidFill>
              <a:latin typeface="Arial"/>
              <a:ea typeface="Arial"/>
              <a:cs typeface="Arial"/>
              <a:sym typeface="Arial"/>
            </a:endParaRPr>
          </a:p>
          <a:p>
            <a:pPr indent="0" lvl="0" marL="457200" rtl="0" algn="l">
              <a:spcBef>
                <a:spcPts val="0"/>
              </a:spcBef>
              <a:spcAft>
                <a:spcPts val="0"/>
              </a:spcAft>
              <a:buNone/>
            </a:pPr>
            <a:r>
              <a:t/>
            </a:r>
            <a:endParaRPr sz="5415">
              <a:solidFill>
                <a:srgbClr val="000000"/>
              </a:solidFill>
              <a:latin typeface="Arial"/>
              <a:ea typeface="Arial"/>
              <a:cs typeface="Arial"/>
              <a:sym typeface="Arial"/>
            </a:endParaRPr>
          </a:p>
          <a:p>
            <a:pPr indent="0" lvl="0" marL="0" rtl="0" algn="ctr">
              <a:spcBef>
                <a:spcPts val="0"/>
              </a:spcBef>
              <a:spcAft>
                <a:spcPts val="0"/>
              </a:spcAft>
              <a:buNone/>
            </a:pPr>
            <a:r>
              <a:rPr lang="en">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65" name="Google Shape;65;p13"/>
          <p:cNvSpPr txBox="1"/>
          <p:nvPr/>
        </p:nvSpPr>
        <p:spPr>
          <a:xfrm>
            <a:off x="4581650" y="3501025"/>
            <a:ext cx="30162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Nawang Spalzin (200628)</a:t>
            </a:r>
            <a:endParaRPr sz="1600">
              <a:solidFill>
                <a:schemeClr val="dk1"/>
              </a:solidFill>
              <a:latin typeface="EB Garamond"/>
              <a:ea typeface="EB Garamond"/>
              <a:cs typeface="EB Garamond"/>
              <a:sym typeface="EB Garamond"/>
            </a:endParaRPr>
          </a:p>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Purva Bharti (200741)</a:t>
            </a:r>
            <a:endParaRPr sz="1600">
              <a:solidFill>
                <a:schemeClr val="dk1"/>
              </a:solidFill>
              <a:latin typeface="EB Garamond"/>
              <a:ea typeface="EB Garamond"/>
              <a:cs typeface="EB Garamond"/>
              <a:sym typeface="EB Garamond"/>
            </a:endParaRPr>
          </a:p>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Saumya Saini (200901)</a:t>
            </a:r>
            <a:endParaRPr sz="1700">
              <a:solidFill>
                <a:schemeClr val="dk1"/>
              </a:solidFill>
              <a:latin typeface="EB Garamond"/>
              <a:ea typeface="EB Garamond"/>
              <a:cs typeface="EB Garamond"/>
              <a:sym typeface="EB Garamond"/>
            </a:endParaRPr>
          </a:p>
        </p:txBody>
      </p:sp>
      <p:sp>
        <p:nvSpPr>
          <p:cNvPr id="66" name="Google Shape;66;p13"/>
          <p:cNvSpPr txBox="1"/>
          <p:nvPr/>
        </p:nvSpPr>
        <p:spPr>
          <a:xfrm>
            <a:off x="1655150" y="3501025"/>
            <a:ext cx="2926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Barkha Agarwal (200263)           </a:t>
            </a:r>
            <a:endParaRPr sz="1600">
              <a:solidFill>
                <a:schemeClr val="dk1"/>
              </a:solidFill>
              <a:latin typeface="EB Garamond"/>
              <a:ea typeface="EB Garamond"/>
              <a:cs typeface="EB Garamond"/>
              <a:sym typeface="EB Garamond"/>
            </a:endParaRPr>
          </a:p>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Jaya Meena (200472)</a:t>
            </a:r>
            <a:endParaRPr sz="1600">
              <a:solidFill>
                <a:schemeClr val="dk1"/>
              </a:solidFill>
              <a:latin typeface="EB Garamond"/>
              <a:ea typeface="EB Garamond"/>
              <a:cs typeface="EB Garamond"/>
              <a:sym typeface="EB Garamond"/>
            </a:endParaRPr>
          </a:p>
          <a:p>
            <a:pPr indent="-330200" lvl="0" marL="457200" rtl="0" algn="l">
              <a:spcBef>
                <a:spcPts val="0"/>
              </a:spcBef>
              <a:spcAft>
                <a:spcPts val="0"/>
              </a:spcAft>
              <a:buClr>
                <a:schemeClr val="dk1"/>
              </a:buClr>
              <a:buSzPts val="1600"/>
              <a:buFont typeface="EB Garamond"/>
              <a:buChar char="●"/>
            </a:pPr>
            <a:r>
              <a:rPr lang="en" sz="1600">
                <a:solidFill>
                  <a:schemeClr val="dk1"/>
                </a:solidFill>
                <a:latin typeface="EB Garamond"/>
                <a:ea typeface="EB Garamond"/>
                <a:cs typeface="EB Garamond"/>
                <a:sym typeface="EB Garamond"/>
              </a:rPr>
              <a:t>Khushi Prajapati (200515)</a:t>
            </a:r>
            <a:endParaRPr sz="1700">
              <a:solidFill>
                <a:schemeClr val="dk1"/>
              </a:solidFill>
              <a:latin typeface="EB Garamond"/>
              <a:ea typeface="EB Garamond"/>
              <a:cs typeface="EB Garamond"/>
              <a:sym typeface="EB Garamond"/>
            </a:endParaRPr>
          </a:p>
        </p:txBody>
      </p:sp>
      <p:sp>
        <p:nvSpPr>
          <p:cNvPr id="67" name="Google Shape;67;p13"/>
          <p:cNvSpPr txBox="1"/>
          <p:nvPr/>
        </p:nvSpPr>
        <p:spPr>
          <a:xfrm>
            <a:off x="2050800" y="2139775"/>
            <a:ext cx="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8" name="Google Shape;68;p13"/>
          <p:cNvSpPr txBox="1"/>
          <p:nvPr/>
        </p:nvSpPr>
        <p:spPr>
          <a:xfrm>
            <a:off x="2627800" y="2327350"/>
            <a:ext cx="4418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latin typeface="EB Garamond"/>
                <a:ea typeface="EB Garamond"/>
                <a:cs typeface="EB Garamond"/>
                <a:sym typeface="EB Garamond"/>
              </a:rPr>
              <a:t>Course Instructor: Dr. Kanwar Nalwa</a:t>
            </a:r>
            <a:endParaRPr sz="2100">
              <a:solidFill>
                <a:schemeClr val="dk1"/>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Challenges of Sodium Anode</a:t>
            </a:r>
            <a:endParaRPr sz="3500">
              <a:latin typeface="EB Garamond ExtraBold"/>
              <a:ea typeface="EB Garamond ExtraBold"/>
              <a:cs typeface="EB Garamond ExtraBold"/>
              <a:sym typeface="EB Garamond ExtraBold"/>
            </a:endParaRPr>
          </a:p>
        </p:txBody>
      </p:sp>
      <p:sp>
        <p:nvSpPr>
          <p:cNvPr id="126" name="Google Shape;126;p22"/>
          <p:cNvSpPr txBox="1"/>
          <p:nvPr>
            <p:ph idx="1" type="body"/>
          </p:nvPr>
        </p:nvSpPr>
        <p:spPr>
          <a:xfrm>
            <a:off x="387900" y="1144125"/>
            <a:ext cx="5388600" cy="213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sz="2139">
                <a:latin typeface="EB Garamond Medium"/>
                <a:ea typeface="EB Garamond Medium"/>
                <a:cs typeface="EB Garamond Medium"/>
                <a:sym typeface="EB Garamond Medium"/>
              </a:rPr>
              <a:t>2. Volumetric Expansion of Li and Na anodes</a:t>
            </a:r>
            <a:endParaRPr sz="2139">
              <a:latin typeface="EB Garamond Medium"/>
              <a:ea typeface="EB Garamond Medium"/>
              <a:cs typeface="EB Garamond Medium"/>
              <a:sym typeface="EB Garamond Medium"/>
            </a:endParaRPr>
          </a:p>
          <a:p>
            <a:pPr indent="0" lvl="0" marL="0" rtl="0" algn="just">
              <a:spcBef>
                <a:spcPts val="1200"/>
              </a:spcBef>
              <a:spcAft>
                <a:spcPts val="0"/>
              </a:spcAft>
              <a:buSzPts val="935"/>
              <a:buNone/>
            </a:pPr>
            <a:r>
              <a:rPr lang="en" sz="1729">
                <a:latin typeface="EB Garamond Medium"/>
                <a:ea typeface="EB Garamond Medium"/>
                <a:cs typeface="EB Garamond Medium"/>
                <a:sym typeface="EB Garamond Medium"/>
              </a:rPr>
              <a:t>a)The poor SEI layer and unstable dendrites aggravate volumetric expansion. </a:t>
            </a:r>
            <a:endParaRPr sz="1729">
              <a:latin typeface="EB Garamond Medium"/>
              <a:ea typeface="EB Garamond Medium"/>
              <a:cs typeface="EB Garamond Medium"/>
              <a:sym typeface="EB Garamond Medium"/>
            </a:endParaRPr>
          </a:p>
          <a:p>
            <a:pPr indent="0" lvl="0" marL="0" rtl="0" algn="just">
              <a:spcBef>
                <a:spcPts val="1200"/>
              </a:spcBef>
              <a:spcAft>
                <a:spcPts val="0"/>
              </a:spcAft>
              <a:buSzPts val="935"/>
              <a:buNone/>
            </a:pPr>
            <a:r>
              <a:rPr lang="en" sz="1729">
                <a:latin typeface="EB Garamond Medium"/>
                <a:ea typeface="EB Garamond Medium"/>
                <a:cs typeface="EB Garamond Medium"/>
                <a:sym typeface="EB Garamond Medium"/>
              </a:rPr>
              <a:t>b)The softer Na metal causes lesser squeezing for the SEI film relative to Li.</a:t>
            </a:r>
            <a:endParaRPr sz="1729">
              <a:latin typeface="EB Garamond Medium"/>
              <a:ea typeface="EB Garamond Medium"/>
              <a:cs typeface="EB Garamond Medium"/>
              <a:sym typeface="EB Garamond Medium"/>
            </a:endParaRPr>
          </a:p>
          <a:p>
            <a:pPr indent="0" lvl="0" marL="0" rtl="0" algn="just">
              <a:spcBef>
                <a:spcPts val="1200"/>
              </a:spcBef>
              <a:spcAft>
                <a:spcPts val="1200"/>
              </a:spcAft>
              <a:buSzPts val="935"/>
              <a:buNone/>
            </a:pPr>
            <a:r>
              <a:rPr lang="en" sz="1729">
                <a:latin typeface="EB Garamond Medium"/>
                <a:ea typeface="EB Garamond Medium"/>
                <a:cs typeface="EB Garamond Medium"/>
                <a:sym typeface="EB Garamond Medium"/>
              </a:rPr>
              <a:t>c) High internal stress</a:t>
            </a:r>
            <a:endParaRPr sz="1729">
              <a:latin typeface="EB Garamond Medium"/>
              <a:ea typeface="EB Garamond Medium"/>
              <a:cs typeface="EB Garamond Medium"/>
              <a:sym typeface="EB Garamond Medium"/>
            </a:endParaRPr>
          </a:p>
        </p:txBody>
      </p:sp>
      <p:pic>
        <p:nvPicPr>
          <p:cNvPr id="127" name="Google Shape;127;p22"/>
          <p:cNvPicPr preferRelativeResize="0"/>
          <p:nvPr/>
        </p:nvPicPr>
        <p:blipFill>
          <a:blip r:embed="rId3">
            <a:alphaModFix/>
          </a:blip>
          <a:stretch>
            <a:fillRect/>
          </a:stretch>
        </p:blipFill>
        <p:spPr>
          <a:xfrm>
            <a:off x="478550" y="3628062"/>
            <a:ext cx="5388599" cy="1333413"/>
          </a:xfrm>
          <a:prstGeom prst="rect">
            <a:avLst/>
          </a:prstGeom>
          <a:noFill/>
          <a:ln>
            <a:noFill/>
          </a:ln>
        </p:spPr>
      </p:pic>
      <p:pic>
        <p:nvPicPr>
          <p:cNvPr id="128" name="Google Shape;128;p22"/>
          <p:cNvPicPr preferRelativeResize="0"/>
          <p:nvPr/>
        </p:nvPicPr>
        <p:blipFill rotWithShape="1">
          <a:blip r:embed="rId4">
            <a:alphaModFix/>
          </a:blip>
          <a:srcRect b="36660" l="21263" r="63794" t="28705"/>
          <a:stretch/>
        </p:blipFill>
        <p:spPr>
          <a:xfrm>
            <a:off x="6105975" y="1021100"/>
            <a:ext cx="2650123" cy="3761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Strategy</a:t>
            </a:r>
            <a:endParaRPr sz="3500">
              <a:latin typeface="EB Garamond ExtraBold"/>
              <a:ea typeface="EB Garamond ExtraBold"/>
              <a:cs typeface="EB Garamond ExtraBold"/>
              <a:sym typeface="EB Garamond ExtraBold"/>
            </a:endParaRPr>
          </a:p>
        </p:txBody>
      </p:sp>
      <p:sp>
        <p:nvSpPr>
          <p:cNvPr id="134" name="Google Shape;134;p23"/>
          <p:cNvSpPr txBox="1"/>
          <p:nvPr>
            <p:ph idx="1" type="body"/>
          </p:nvPr>
        </p:nvSpPr>
        <p:spPr>
          <a:xfrm>
            <a:off x="387900" y="1489825"/>
            <a:ext cx="4184100" cy="3435300"/>
          </a:xfrm>
          <a:prstGeom prst="rect">
            <a:avLst/>
          </a:prstGeom>
        </p:spPr>
        <p:txBody>
          <a:bodyPr anchorCtr="0" anchor="t" bIns="91425" lIns="91425" spcFirstLastPara="1" rIns="91425" wrap="square" tIns="91425">
            <a:normAutofit fontScale="92500"/>
          </a:bodyPr>
          <a:lstStyle/>
          <a:p>
            <a:pPr indent="-334327" lvl="0" marL="457200" rtl="0" algn="just">
              <a:spcBef>
                <a:spcPts val="0"/>
              </a:spcBef>
              <a:spcAft>
                <a:spcPts val="0"/>
              </a:spcAft>
              <a:buSzPct val="100000"/>
              <a:buFont typeface="EB Garamond Medium"/>
              <a:buChar char="●"/>
            </a:pPr>
            <a:r>
              <a:rPr lang="en">
                <a:latin typeface="EB Garamond Medium"/>
                <a:ea typeface="EB Garamond Medium"/>
                <a:cs typeface="EB Garamond Medium"/>
                <a:sym typeface="EB Garamond Medium"/>
              </a:rPr>
              <a:t>A Li-activated SnS–graphene nanolayers containing common Li SEI components, especially LiF, and traditional Na SEI components, such as Na2O, ROCO2-Na, Na2CO3, and NaF</a:t>
            </a:r>
            <a:r>
              <a:rPr lang="en">
                <a:latin typeface="EB Garamond Medium"/>
                <a:ea typeface="EB Garamond Medium"/>
                <a:cs typeface="EB Garamond Medium"/>
                <a:sym typeface="EB Garamond Medium"/>
              </a:rPr>
              <a:t>.</a:t>
            </a:r>
            <a:endParaRPr>
              <a:latin typeface="EB Garamond Medium"/>
              <a:ea typeface="EB Garamond Medium"/>
              <a:cs typeface="EB Garamond Medium"/>
              <a:sym typeface="EB Garamond Medium"/>
            </a:endParaRPr>
          </a:p>
          <a:p>
            <a:pPr indent="-334327" lvl="0" marL="457200" rtl="0" algn="just">
              <a:spcBef>
                <a:spcPts val="0"/>
              </a:spcBef>
              <a:spcAft>
                <a:spcPts val="0"/>
              </a:spcAft>
              <a:buSzPct val="100000"/>
              <a:buFont typeface="EB Garamond Medium"/>
              <a:buChar char="●"/>
            </a:pPr>
            <a:r>
              <a:rPr lang="en">
                <a:latin typeface="EB Garamond Medium"/>
                <a:ea typeface="EB Garamond Medium"/>
                <a:cs typeface="EB Garamond Medium"/>
                <a:sym typeface="EB Garamond Medium"/>
              </a:rPr>
              <a:t> The NaBi layer's increased affinity for electrolyte reduces the Na+ ion concentration gradient at the Na surface, slowing Na dendrite growth. Bi(SO3CF3)3/dimethyl ether (DME) solution</a:t>
            </a:r>
            <a:endParaRPr>
              <a:latin typeface="EB Garamond Medium"/>
              <a:ea typeface="EB Garamond Medium"/>
              <a:cs typeface="EB Garamond Medium"/>
              <a:sym typeface="EB Garamond Medium"/>
            </a:endParaRPr>
          </a:p>
        </p:txBody>
      </p:sp>
      <p:pic>
        <p:nvPicPr>
          <p:cNvPr id="135" name="Google Shape;135;p23"/>
          <p:cNvPicPr preferRelativeResize="0"/>
          <p:nvPr/>
        </p:nvPicPr>
        <p:blipFill>
          <a:blip r:embed="rId3">
            <a:alphaModFix/>
          </a:blip>
          <a:stretch>
            <a:fillRect/>
          </a:stretch>
        </p:blipFill>
        <p:spPr>
          <a:xfrm>
            <a:off x="4867300" y="2874500"/>
            <a:ext cx="3799000" cy="1857300"/>
          </a:xfrm>
          <a:prstGeom prst="rect">
            <a:avLst/>
          </a:prstGeom>
          <a:noFill/>
          <a:ln>
            <a:noFill/>
          </a:ln>
        </p:spPr>
      </p:pic>
      <p:pic>
        <p:nvPicPr>
          <p:cNvPr id="136" name="Google Shape;136;p23"/>
          <p:cNvPicPr preferRelativeResize="0"/>
          <p:nvPr/>
        </p:nvPicPr>
        <p:blipFill>
          <a:blip r:embed="rId4">
            <a:alphaModFix/>
          </a:blip>
          <a:stretch>
            <a:fillRect/>
          </a:stretch>
        </p:blipFill>
        <p:spPr>
          <a:xfrm>
            <a:off x="4867300" y="458025"/>
            <a:ext cx="3799000" cy="2241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Strategy</a:t>
            </a:r>
            <a:endParaRPr sz="3500">
              <a:latin typeface="EB Garamond ExtraBold"/>
              <a:ea typeface="EB Garamond ExtraBold"/>
              <a:cs typeface="EB Garamond ExtraBold"/>
              <a:sym typeface="EB Garamond ExtraBold"/>
            </a:endParaRPr>
          </a:p>
        </p:txBody>
      </p:sp>
      <p:sp>
        <p:nvSpPr>
          <p:cNvPr id="142" name="Google Shape;142;p24"/>
          <p:cNvSpPr txBox="1"/>
          <p:nvPr>
            <p:ph idx="1" type="body"/>
          </p:nvPr>
        </p:nvSpPr>
        <p:spPr>
          <a:xfrm>
            <a:off x="387900" y="1292400"/>
            <a:ext cx="8184600" cy="21105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Font typeface="EB Garamond Medium"/>
              <a:buChar char="●"/>
            </a:pPr>
            <a:r>
              <a:rPr lang="en">
                <a:latin typeface="EB Garamond Medium"/>
                <a:ea typeface="EB Garamond Medium"/>
                <a:cs typeface="EB Garamond Medium"/>
                <a:sym typeface="EB Garamond Medium"/>
              </a:rPr>
              <a:t>Na fluxes grow around sodiophilic functional groups. Na grows on the O</a:t>
            </a:r>
            <a:r>
              <a:rPr lang="en" sz="1100">
                <a:latin typeface="EB Garamond Medium"/>
                <a:ea typeface="EB Garamond Medium"/>
                <a:cs typeface="EB Garamond Medium"/>
                <a:sym typeface="EB Garamond Medium"/>
              </a:rPr>
              <a:t>f</a:t>
            </a:r>
            <a:r>
              <a:rPr lang="en">
                <a:latin typeface="EB Garamond Medium"/>
                <a:ea typeface="EB Garamond Medium"/>
                <a:cs typeface="EB Garamond Medium"/>
                <a:sym typeface="EB Garamond Medium"/>
              </a:rPr>
              <a:t>-CNT skeleton and fills network voids, creating a dendrite-free morphology.</a:t>
            </a:r>
            <a:endParaRPr>
              <a:latin typeface="EB Garamond Medium"/>
              <a:ea typeface="EB Garamond Medium"/>
              <a:cs typeface="EB Garamond Medium"/>
              <a:sym typeface="EB Garamond Medium"/>
            </a:endParaRPr>
          </a:p>
          <a:p>
            <a:pPr indent="-342900" lvl="0" marL="457200" rtl="0" algn="just">
              <a:spcBef>
                <a:spcPts val="0"/>
              </a:spcBef>
              <a:spcAft>
                <a:spcPts val="0"/>
              </a:spcAft>
              <a:buSzPts val="1800"/>
              <a:buFont typeface="EB Garamond Medium"/>
              <a:buChar char="●"/>
            </a:pPr>
            <a:r>
              <a:rPr lang="en">
                <a:latin typeface="EB Garamond Medium"/>
                <a:ea typeface="EB Garamond Medium"/>
                <a:cs typeface="EB Garamond Medium"/>
                <a:sym typeface="EB Garamond Medium"/>
              </a:rPr>
              <a:t>Sb2MoO6 microspheres can be served as seed-embedded conductive buffer matrix after the initial cycle.The Na3Sb alloy and Na-Mo-O matrix formed during cycling help to deposit sodium uniformly and without dendrite formation.</a:t>
            </a:r>
            <a:endParaRPr>
              <a:latin typeface="EB Garamond Medium"/>
              <a:ea typeface="EB Garamond Medium"/>
              <a:cs typeface="EB Garamond Medium"/>
              <a:sym typeface="EB Garamond Medium"/>
            </a:endParaRPr>
          </a:p>
          <a:p>
            <a:pPr indent="0" lvl="0" marL="0" rtl="0" algn="l">
              <a:spcBef>
                <a:spcPts val="1200"/>
              </a:spcBef>
              <a:spcAft>
                <a:spcPts val="1200"/>
              </a:spcAft>
              <a:buNone/>
            </a:pPr>
            <a:r>
              <a:t/>
            </a:r>
            <a:endParaRPr/>
          </a:p>
        </p:txBody>
      </p:sp>
      <p:pic>
        <p:nvPicPr>
          <p:cNvPr id="143" name="Google Shape;143;p24"/>
          <p:cNvPicPr preferRelativeResize="0"/>
          <p:nvPr/>
        </p:nvPicPr>
        <p:blipFill>
          <a:blip r:embed="rId3">
            <a:alphaModFix/>
          </a:blip>
          <a:stretch>
            <a:fillRect/>
          </a:stretch>
        </p:blipFill>
        <p:spPr>
          <a:xfrm>
            <a:off x="865075" y="3027725"/>
            <a:ext cx="7410375" cy="184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4022">
                <a:latin typeface="EB Garamond ExtraBold"/>
                <a:ea typeface="EB Garamond ExtraBold"/>
                <a:cs typeface="EB Garamond ExtraBold"/>
                <a:sym typeface="EB Garamond ExtraBold"/>
              </a:rPr>
              <a:t>Challenge:</a:t>
            </a:r>
            <a:endParaRPr sz="2222">
              <a:latin typeface="EB Garamond ExtraBold"/>
              <a:ea typeface="EB Garamond ExtraBold"/>
              <a:cs typeface="EB Garamond ExtraBold"/>
              <a:sym typeface="EB Garamond ExtraBold"/>
            </a:endParaRPr>
          </a:p>
          <a:p>
            <a:pPr indent="0" lvl="0" marL="0" rtl="0" algn="l">
              <a:spcBef>
                <a:spcPts val="0"/>
              </a:spcBef>
              <a:spcAft>
                <a:spcPts val="0"/>
              </a:spcAft>
              <a:buNone/>
            </a:pPr>
            <a:r>
              <a:rPr lang="en" sz="2222">
                <a:latin typeface="EB Garamond ExtraBold"/>
                <a:ea typeface="EB Garamond ExtraBold"/>
                <a:cs typeface="EB Garamond ExtraBold"/>
                <a:sym typeface="EB Garamond ExtraBold"/>
              </a:rPr>
              <a:t>Low Solubility of the Solid Electrolyte Interphase (SEI) in RT NaS Batteries</a:t>
            </a:r>
            <a:endParaRPr sz="2222">
              <a:latin typeface="EB Garamond ExtraBold"/>
              <a:ea typeface="EB Garamond ExtraBold"/>
              <a:cs typeface="EB Garamond ExtraBold"/>
              <a:sym typeface="EB Garamond ExtraBold"/>
            </a:endParaRPr>
          </a:p>
        </p:txBody>
      </p:sp>
      <p:sp>
        <p:nvSpPr>
          <p:cNvPr id="149" name="Google Shape;149;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sz="1900">
                <a:latin typeface="EB Garamond Medium"/>
                <a:ea typeface="EB Garamond Medium"/>
                <a:cs typeface="EB Garamond Medium"/>
                <a:sym typeface="EB Garamond Medium"/>
              </a:rPr>
              <a:t>•Leads to a thick SEI layer formation.</a:t>
            </a:r>
            <a:endParaRPr sz="1900">
              <a:latin typeface="EB Garamond Medium"/>
              <a:ea typeface="EB Garamond Medium"/>
              <a:cs typeface="EB Garamond Medium"/>
              <a:sym typeface="EB Garamond Medium"/>
            </a:endParaRPr>
          </a:p>
          <a:p>
            <a:pPr indent="0" lvl="0" marL="0" rtl="0" algn="l">
              <a:spcBef>
                <a:spcPts val="1000"/>
              </a:spcBef>
              <a:spcAft>
                <a:spcPts val="0"/>
              </a:spcAft>
              <a:buNone/>
            </a:pPr>
            <a:r>
              <a:rPr lang="en" sz="1900">
                <a:latin typeface="EB Garamond Medium"/>
                <a:ea typeface="EB Garamond Medium"/>
                <a:cs typeface="EB Garamond Medium"/>
                <a:sym typeface="EB Garamond Medium"/>
              </a:rPr>
              <a:t>•I</a:t>
            </a:r>
            <a:r>
              <a:rPr lang="en" sz="1900">
                <a:latin typeface="EB Garamond Medium"/>
                <a:ea typeface="EB Garamond Medium"/>
                <a:cs typeface="EB Garamond Medium"/>
                <a:sym typeface="EB Garamond Medium"/>
              </a:rPr>
              <a:t>ncreased resistance</a:t>
            </a:r>
            <a:endParaRPr sz="1900">
              <a:latin typeface="EB Garamond Medium"/>
              <a:ea typeface="EB Garamond Medium"/>
              <a:cs typeface="EB Garamond Medium"/>
              <a:sym typeface="EB Garamond Medium"/>
            </a:endParaRPr>
          </a:p>
          <a:p>
            <a:pPr indent="0" lvl="0" marL="0" rtl="0" algn="l">
              <a:spcBef>
                <a:spcPts val="1000"/>
              </a:spcBef>
              <a:spcAft>
                <a:spcPts val="0"/>
              </a:spcAft>
              <a:buNone/>
            </a:pPr>
            <a:r>
              <a:rPr lang="en" sz="1900">
                <a:latin typeface="EB Garamond Medium"/>
                <a:ea typeface="EB Garamond Medium"/>
                <a:cs typeface="EB Garamond Medium"/>
                <a:sym typeface="EB Garamond Medium"/>
              </a:rPr>
              <a:t>•Reduced durability and reduced cycle life</a:t>
            </a:r>
            <a:endParaRPr sz="1900">
              <a:latin typeface="EB Garamond Medium"/>
              <a:ea typeface="EB Garamond Medium"/>
              <a:cs typeface="EB Garamond Medium"/>
              <a:sym typeface="EB Garamond Medium"/>
            </a:endParaRPr>
          </a:p>
          <a:p>
            <a:pPr indent="0" lvl="0" marL="0" rtl="0" algn="l">
              <a:spcBef>
                <a:spcPts val="10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50" name="Google Shape;150;p25"/>
          <p:cNvPicPr preferRelativeResize="0"/>
          <p:nvPr/>
        </p:nvPicPr>
        <p:blipFill>
          <a:blip r:embed="rId3">
            <a:alphaModFix/>
          </a:blip>
          <a:stretch>
            <a:fillRect/>
          </a:stretch>
        </p:blipFill>
        <p:spPr>
          <a:xfrm>
            <a:off x="898225" y="2939421"/>
            <a:ext cx="3673775" cy="1961525"/>
          </a:xfrm>
          <a:prstGeom prst="rect">
            <a:avLst/>
          </a:prstGeom>
          <a:noFill/>
          <a:ln>
            <a:noFill/>
          </a:ln>
        </p:spPr>
      </p:pic>
      <p:pic>
        <p:nvPicPr>
          <p:cNvPr id="151" name="Google Shape;151;p25"/>
          <p:cNvPicPr preferRelativeResize="0"/>
          <p:nvPr/>
        </p:nvPicPr>
        <p:blipFill>
          <a:blip r:embed="rId4">
            <a:alphaModFix/>
          </a:blip>
          <a:stretch>
            <a:fillRect/>
          </a:stretch>
        </p:blipFill>
        <p:spPr>
          <a:xfrm>
            <a:off x="5784448" y="1282348"/>
            <a:ext cx="2272250" cy="341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Challenge:</a:t>
            </a:r>
            <a:endParaRPr sz="3500">
              <a:latin typeface="EB Garamond ExtraBold"/>
              <a:ea typeface="EB Garamond ExtraBold"/>
              <a:cs typeface="EB Garamond ExtraBold"/>
              <a:sym typeface="EB Garamond ExtraBold"/>
            </a:endParaRPr>
          </a:p>
          <a:p>
            <a:pPr indent="0" lvl="0" marL="0" rtl="0" algn="l">
              <a:spcBef>
                <a:spcPts val="0"/>
              </a:spcBef>
              <a:spcAft>
                <a:spcPts val="0"/>
              </a:spcAft>
              <a:buNone/>
            </a:pPr>
            <a:r>
              <a:rPr lang="en" sz="2000">
                <a:latin typeface="EB Garamond ExtraBold"/>
                <a:ea typeface="EB Garamond ExtraBold"/>
                <a:cs typeface="EB Garamond ExtraBold"/>
                <a:sym typeface="EB Garamond ExtraBold"/>
              </a:rPr>
              <a:t>Low Solubility of the Solid Electrolyte Interphase (SEI) in RT NaS Batteries</a:t>
            </a:r>
            <a:endParaRPr sz="2000">
              <a:latin typeface="EB Garamond ExtraBold"/>
              <a:ea typeface="EB Garamond ExtraBold"/>
              <a:cs typeface="EB Garamond ExtraBold"/>
              <a:sym typeface="EB Garamond ExtraBold"/>
            </a:endParaRPr>
          </a:p>
        </p:txBody>
      </p:sp>
      <p:sp>
        <p:nvSpPr>
          <p:cNvPr id="157" name="Google Shape;157;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sz="2000">
                <a:latin typeface="EB Garamond"/>
                <a:ea typeface="EB Garamond"/>
                <a:cs typeface="EB Garamond"/>
                <a:sym typeface="EB Garamond"/>
              </a:rPr>
              <a:t>•Electrochemical/Chemical Instability</a:t>
            </a:r>
            <a:endParaRPr sz="2000">
              <a:latin typeface="EB Garamond"/>
              <a:ea typeface="EB Garamond"/>
              <a:cs typeface="EB Garamond"/>
              <a:sym typeface="EB Garamond"/>
            </a:endParaRPr>
          </a:p>
          <a:p>
            <a:pPr indent="0" lvl="0" marL="0" rtl="0" algn="l">
              <a:spcBef>
                <a:spcPts val="1000"/>
              </a:spcBef>
              <a:spcAft>
                <a:spcPts val="0"/>
              </a:spcAft>
              <a:buNone/>
            </a:pPr>
            <a:r>
              <a:rPr lang="en" sz="2000">
                <a:latin typeface="EB Garamond"/>
                <a:ea typeface="EB Garamond"/>
                <a:cs typeface="EB Garamond"/>
                <a:sym typeface="EB Garamond"/>
              </a:rPr>
              <a:t>•Formation of Dendrites</a:t>
            </a:r>
            <a:endParaRPr sz="2000">
              <a:latin typeface="EB Garamond"/>
              <a:ea typeface="EB Garamond"/>
              <a:cs typeface="EB Garamond"/>
              <a:sym typeface="EB Garamond"/>
            </a:endParaRPr>
          </a:p>
          <a:p>
            <a:pPr indent="0" lvl="0" marL="0" rtl="0" algn="l">
              <a:spcBef>
                <a:spcPts val="1000"/>
              </a:spcBef>
              <a:spcAft>
                <a:spcPts val="0"/>
              </a:spcAft>
              <a:buNone/>
            </a:pPr>
            <a:r>
              <a:rPr lang="en" sz="2000">
                <a:latin typeface="EB Garamond"/>
                <a:ea typeface="EB Garamond"/>
                <a:cs typeface="EB Garamond"/>
                <a:sym typeface="EB Garamond"/>
              </a:rPr>
              <a:t>•Suffers a dramatic capacity loss </a:t>
            </a:r>
            <a:endParaRPr sz="2000">
              <a:latin typeface="EB Garamond"/>
              <a:ea typeface="EB Garamond"/>
              <a:cs typeface="EB Garamond"/>
              <a:sym typeface="EB Garamond"/>
            </a:endParaRPr>
          </a:p>
          <a:p>
            <a:pPr indent="0" lvl="0" marL="0" rtl="0" algn="l">
              <a:spcBef>
                <a:spcPts val="0"/>
              </a:spcBef>
              <a:spcAft>
                <a:spcPts val="1200"/>
              </a:spcAft>
              <a:buNone/>
            </a:pPr>
            <a:r>
              <a:t/>
            </a:r>
            <a:endParaRPr/>
          </a:p>
        </p:txBody>
      </p:sp>
      <p:pic>
        <p:nvPicPr>
          <p:cNvPr id="158" name="Google Shape;158;p26"/>
          <p:cNvPicPr preferRelativeResize="0"/>
          <p:nvPr/>
        </p:nvPicPr>
        <p:blipFill>
          <a:blip r:embed="rId3">
            <a:alphaModFix/>
          </a:blip>
          <a:stretch>
            <a:fillRect/>
          </a:stretch>
        </p:blipFill>
        <p:spPr>
          <a:xfrm>
            <a:off x="5759500" y="1230750"/>
            <a:ext cx="2747900" cy="3805375"/>
          </a:xfrm>
          <a:prstGeom prst="rect">
            <a:avLst/>
          </a:prstGeom>
          <a:noFill/>
          <a:ln>
            <a:noFill/>
          </a:ln>
        </p:spPr>
      </p:pic>
      <p:pic>
        <p:nvPicPr>
          <p:cNvPr id="159" name="Google Shape;159;p26"/>
          <p:cNvPicPr preferRelativeResize="0"/>
          <p:nvPr/>
        </p:nvPicPr>
        <p:blipFill>
          <a:blip r:embed="rId4">
            <a:alphaModFix/>
          </a:blip>
          <a:stretch>
            <a:fillRect/>
          </a:stretch>
        </p:blipFill>
        <p:spPr>
          <a:xfrm>
            <a:off x="1219972" y="2870275"/>
            <a:ext cx="3755825" cy="194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224075" y="138200"/>
            <a:ext cx="9063900" cy="11778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t/>
            </a:r>
            <a:endParaRPr b="1" sz="28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b="1" sz="28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t/>
            </a:r>
            <a:endParaRPr b="1" sz="28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3133">
                <a:latin typeface="EB Garamond ExtraBold"/>
                <a:ea typeface="EB Garamond ExtraBold"/>
                <a:cs typeface="EB Garamond ExtraBold"/>
                <a:sym typeface="EB Garamond ExtraBold"/>
              </a:rPr>
              <a:t>Strategy</a:t>
            </a:r>
            <a:r>
              <a:rPr lang="en" sz="2733">
                <a:latin typeface="EB Garamond ExtraBold"/>
                <a:ea typeface="EB Garamond ExtraBold"/>
                <a:cs typeface="EB Garamond ExtraBold"/>
                <a:sym typeface="EB Garamond ExtraBold"/>
              </a:rPr>
              <a:t>:</a:t>
            </a:r>
            <a:endParaRPr sz="2733">
              <a:latin typeface="EB Garamond ExtraBold"/>
              <a:ea typeface="EB Garamond ExtraBold"/>
              <a:cs typeface="EB Garamond ExtraBold"/>
              <a:sym typeface="EB Garamond ExtraBold"/>
            </a:endParaRPr>
          </a:p>
          <a:p>
            <a:pPr indent="0" lvl="0" marL="0" rtl="0" algn="l">
              <a:lnSpc>
                <a:spcPct val="115000"/>
              </a:lnSpc>
              <a:spcBef>
                <a:spcPts val="0"/>
              </a:spcBef>
              <a:spcAft>
                <a:spcPts val="0"/>
              </a:spcAft>
              <a:buNone/>
            </a:pPr>
            <a:r>
              <a:rPr lang="en" sz="2000">
                <a:latin typeface="EB Garamond ExtraBold"/>
                <a:ea typeface="EB Garamond ExtraBold"/>
                <a:cs typeface="EB Garamond ExtraBold"/>
                <a:sym typeface="EB Garamond ExtraBold"/>
              </a:rPr>
              <a:t>To Increase the Solubility of the Solid Electrolyte Interphase (SEI) in RT NaS Batteries</a:t>
            </a:r>
            <a:endParaRPr sz="2000">
              <a:latin typeface="EB Garamond ExtraBold"/>
              <a:ea typeface="EB Garamond ExtraBold"/>
              <a:cs typeface="EB Garamond ExtraBold"/>
              <a:sym typeface="EB Garamond ExtraBold"/>
            </a:endParaRPr>
          </a:p>
          <a:p>
            <a:pPr indent="0" lvl="0" marL="0" rtl="0" algn="l">
              <a:spcBef>
                <a:spcPts val="0"/>
              </a:spcBef>
              <a:spcAft>
                <a:spcPts val="0"/>
              </a:spcAft>
              <a:buNone/>
            </a:pPr>
            <a:r>
              <a:t/>
            </a:r>
            <a:endParaRPr b="1" sz="2800">
              <a:solidFill>
                <a:srgbClr val="000000"/>
              </a:solidFill>
              <a:latin typeface="Roboto"/>
              <a:ea typeface="Roboto"/>
              <a:cs typeface="Roboto"/>
              <a:sym typeface="Roboto"/>
            </a:endParaRPr>
          </a:p>
        </p:txBody>
      </p:sp>
      <p:sp>
        <p:nvSpPr>
          <p:cNvPr id="165" name="Google Shape;165;p27"/>
          <p:cNvSpPr txBox="1"/>
          <p:nvPr>
            <p:ph idx="1" type="body"/>
          </p:nvPr>
        </p:nvSpPr>
        <p:spPr>
          <a:xfrm>
            <a:off x="367775" y="1520025"/>
            <a:ext cx="4787700" cy="3120300"/>
          </a:xfrm>
          <a:prstGeom prst="rect">
            <a:avLst/>
          </a:prstGeom>
        </p:spPr>
        <p:txBody>
          <a:bodyPr anchorCtr="0" anchor="t" bIns="91425" lIns="91425" spcFirstLastPara="1" rIns="91425" wrap="square" tIns="91425">
            <a:normAutofit fontScale="25000" lnSpcReduction="20000"/>
          </a:bodyPr>
          <a:lstStyle/>
          <a:p>
            <a:pPr indent="-342900" lvl="0" marL="457200" rtl="0" algn="l">
              <a:spcBef>
                <a:spcPts val="0"/>
              </a:spcBef>
              <a:spcAft>
                <a:spcPts val="0"/>
              </a:spcAft>
              <a:buSzPct val="100000"/>
              <a:buFont typeface="EB Garamond Medium"/>
              <a:buChar char="●"/>
            </a:pPr>
            <a:r>
              <a:rPr lang="en" sz="7200">
                <a:latin typeface="EB Garamond Medium"/>
                <a:ea typeface="EB Garamond Medium"/>
                <a:cs typeface="EB Garamond Medium"/>
                <a:sym typeface="EB Garamond Medium"/>
              </a:rPr>
              <a:t>Limiting current density in initial cycles of battery can aid in forming a stable and soluble SEI.</a:t>
            </a:r>
            <a:endParaRPr sz="7200">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7200">
              <a:latin typeface="EB Garamond Medium"/>
              <a:ea typeface="EB Garamond Medium"/>
              <a:cs typeface="EB Garamond Medium"/>
              <a:sym typeface="EB Garamond Medium"/>
            </a:endParaRPr>
          </a:p>
          <a:p>
            <a:pPr indent="-342900" lvl="0" marL="457200" rtl="0" algn="l">
              <a:spcBef>
                <a:spcPts val="0"/>
              </a:spcBef>
              <a:spcAft>
                <a:spcPts val="0"/>
              </a:spcAft>
              <a:buSzPct val="100000"/>
              <a:buFont typeface="EB Garamond Medium"/>
              <a:buChar char="●"/>
            </a:pPr>
            <a:r>
              <a:rPr lang="en" sz="7200">
                <a:latin typeface="EB Garamond Medium"/>
                <a:ea typeface="EB Garamond Medium"/>
                <a:cs typeface="EB Garamond Medium"/>
                <a:sym typeface="EB Garamond Medium"/>
              </a:rPr>
              <a:t>To rejuvenate a battery with a thick SEI layer, it may be cycled through charge and discharge cycles to break down the layer.</a:t>
            </a:r>
            <a:endParaRPr sz="7200">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7200">
              <a:latin typeface="EB Garamond Medium"/>
              <a:ea typeface="EB Garamond Medium"/>
              <a:cs typeface="EB Garamond Medium"/>
              <a:sym typeface="EB Garamond Medium"/>
            </a:endParaRPr>
          </a:p>
          <a:p>
            <a:pPr indent="-342900" lvl="0" marL="457200" rtl="0" algn="l">
              <a:spcBef>
                <a:spcPts val="0"/>
              </a:spcBef>
              <a:spcAft>
                <a:spcPts val="0"/>
              </a:spcAft>
              <a:buSzPct val="100000"/>
              <a:buFont typeface="EB Garamond Medium"/>
              <a:buChar char="●"/>
            </a:pPr>
            <a:r>
              <a:rPr lang="en" sz="7200">
                <a:latin typeface="EB Garamond Medium"/>
                <a:ea typeface="EB Garamond Medium"/>
                <a:cs typeface="EB Garamond Medium"/>
                <a:sym typeface="EB Garamond Medium"/>
              </a:rPr>
              <a:t>Optimizing electrode materials' composition and morphology can improve the stability of SEI formation in RT NaS batteries.</a:t>
            </a:r>
            <a:endParaRPr sz="7200">
              <a:latin typeface="EB Garamond Medium"/>
              <a:ea typeface="EB Garamond Medium"/>
              <a:cs typeface="EB Garamond Medium"/>
              <a:sym typeface="EB Garamond Medium"/>
            </a:endParaRPr>
          </a:p>
          <a:p>
            <a:pPr indent="-254000" lvl="0" marL="457200" rtl="0" algn="l">
              <a:spcBef>
                <a:spcPts val="0"/>
              </a:spcBef>
              <a:spcAft>
                <a:spcPts val="0"/>
              </a:spcAft>
              <a:buClr>
                <a:srgbClr val="000000"/>
              </a:buClr>
              <a:buSzPct val="100000"/>
              <a:buFont typeface="Arial"/>
              <a:buChar char="●"/>
            </a:pPr>
            <a:r>
              <a:t/>
            </a:r>
            <a:endParaRPr sz="1600">
              <a:solidFill>
                <a:srgbClr val="000000"/>
              </a:solidFill>
              <a:latin typeface="Arial"/>
              <a:ea typeface="Arial"/>
              <a:cs typeface="Arial"/>
              <a:sym typeface="Arial"/>
            </a:endParaRPr>
          </a:p>
          <a:p>
            <a:pPr indent="-257175" lvl="0" marL="457200" rtl="0" algn="l">
              <a:spcBef>
                <a:spcPts val="0"/>
              </a:spcBef>
              <a:spcAft>
                <a:spcPts val="0"/>
              </a:spcAft>
              <a:buSzPct val="100000"/>
              <a:buChar char="●"/>
            </a:pPr>
            <a:r>
              <a:t/>
            </a:r>
            <a:endParaRPr/>
          </a:p>
        </p:txBody>
      </p:sp>
      <p:pic>
        <p:nvPicPr>
          <p:cNvPr id="166" name="Google Shape;166;p27"/>
          <p:cNvPicPr preferRelativeResize="0"/>
          <p:nvPr/>
        </p:nvPicPr>
        <p:blipFill>
          <a:blip r:embed="rId3">
            <a:alphaModFix/>
          </a:blip>
          <a:stretch>
            <a:fillRect/>
          </a:stretch>
        </p:blipFill>
        <p:spPr>
          <a:xfrm>
            <a:off x="5467600" y="911450"/>
            <a:ext cx="2878774" cy="4076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87900" y="1092150"/>
            <a:ext cx="8368200" cy="686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rPr lang="en" sz="3355">
                <a:latin typeface="EB Garamond ExtraBold"/>
                <a:ea typeface="EB Garamond ExtraBold"/>
                <a:cs typeface="EB Garamond ExtraBold"/>
                <a:sym typeface="EB Garamond ExtraBold"/>
              </a:rPr>
              <a:t>Strategy</a:t>
            </a:r>
            <a:r>
              <a:rPr lang="en" sz="2955">
                <a:latin typeface="EB Garamond ExtraBold"/>
                <a:ea typeface="EB Garamond ExtraBold"/>
                <a:cs typeface="EB Garamond ExtraBold"/>
                <a:sym typeface="EB Garamond ExtraBold"/>
              </a:rPr>
              <a:t>:</a:t>
            </a:r>
            <a:endParaRPr sz="2955">
              <a:latin typeface="EB Garamond ExtraBold"/>
              <a:ea typeface="EB Garamond ExtraBold"/>
              <a:cs typeface="EB Garamond ExtraBold"/>
              <a:sym typeface="EB Garamond ExtraBold"/>
            </a:endParaRPr>
          </a:p>
          <a:p>
            <a:pPr indent="0" lvl="0" marL="0" rtl="0" algn="l">
              <a:lnSpc>
                <a:spcPct val="115000"/>
              </a:lnSpc>
              <a:spcBef>
                <a:spcPts val="0"/>
              </a:spcBef>
              <a:spcAft>
                <a:spcPts val="0"/>
              </a:spcAft>
              <a:buNone/>
            </a:pPr>
            <a:r>
              <a:rPr lang="en" sz="2111">
                <a:latin typeface="EB Garamond ExtraBold"/>
                <a:ea typeface="EB Garamond ExtraBold"/>
                <a:cs typeface="EB Garamond ExtraBold"/>
                <a:sym typeface="EB Garamond ExtraBold"/>
              </a:rPr>
              <a:t>To Increase the Solubility of the Solid Electrolyte Interphase (SEI) in RT NaS Batteries</a:t>
            </a:r>
            <a:endParaRPr sz="2111">
              <a:latin typeface="EB Garamond ExtraBold"/>
              <a:ea typeface="EB Garamond ExtraBold"/>
              <a:cs typeface="EB Garamond ExtraBold"/>
              <a:sym typeface="EB Garamond ExtraBold"/>
            </a:endParaRPr>
          </a:p>
          <a:p>
            <a:pPr indent="0" lvl="0" marL="0" rtl="0" algn="l">
              <a:spcBef>
                <a:spcPts val="0"/>
              </a:spcBef>
              <a:spcAft>
                <a:spcPts val="0"/>
              </a:spcAft>
              <a:buNone/>
            </a:pPr>
            <a:r>
              <a:t/>
            </a:r>
            <a:endParaRPr/>
          </a:p>
        </p:txBody>
      </p:sp>
      <p:sp>
        <p:nvSpPr>
          <p:cNvPr id="172" name="Google Shape;172;p28"/>
          <p:cNvSpPr txBox="1"/>
          <p:nvPr>
            <p:ph idx="1" type="body"/>
          </p:nvPr>
        </p:nvSpPr>
        <p:spPr>
          <a:xfrm>
            <a:off x="317450" y="1328775"/>
            <a:ext cx="8756100" cy="172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EB Garamond Medium"/>
              <a:buChar char="●"/>
            </a:pPr>
            <a:r>
              <a:rPr lang="en" sz="1200">
                <a:latin typeface="EB Garamond Medium"/>
                <a:ea typeface="EB Garamond Medium"/>
                <a:cs typeface="EB Garamond Medium"/>
                <a:sym typeface="EB Garamond Medium"/>
              </a:rPr>
              <a:t>To optimize SEI in batteries add salts like NaTFSI or NaPF6 to increase solubility and cycling stability</a:t>
            </a:r>
            <a:endParaRPr sz="1200">
              <a:latin typeface="EB Garamond Medium"/>
              <a:ea typeface="EB Garamond Medium"/>
              <a:cs typeface="EB Garamond Medium"/>
              <a:sym typeface="EB Garamond Medium"/>
            </a:endParaRPr>
          </a:p>
          <a:p>
            <a:pPr indent="0" lvl="0" marL="0" rtl="0" algn="l">
              <a:spcBef>
                <a:spcPts val="0"/>
              </a:spcBef>
              <a:spcAft>
                <a:spcPts val="0"/>
              </a:spcAft>
              <a:buNone/>
            </a:pPr>
            <a:r>
              <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 sz="1200">
                <a:latin typeface="EB Garamond Medium"/>
                <a:ea typeface="EB Garamond Medium"/>
                <a:cs typeface="EB Garamond Medium"/>
                <a:sym typeface="EB Garamond Medium"/>
              </a:rPr>
              <a:t>Addition of co-solvents or additives like sulfolane, DME, or LiDFOB improves solubility of SEI by enhancing SEI dissolution and increases capacity.</a:t>
            </a:r>
            <a:endParaRPr sz="1200">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200">
              <a:latin typeface="EB Garamond Medium"/>
              <a:ea typeface="EB Garamond Medium"/>
              <a:cs typeface="EB Garamond Medium"/>
              <a:sym typeface="EB Garamond Medium"/>
            </a:endParaRPr>
          </a:p>
          <a:p>
            <a:pPr indent="-304800" lvl="0" marL="457200" rtl="0" algn="l">
              <a:spcBef>
                <a:spcPts val="0"/>
              </a:spcBef>
              <a:spcAft>
                <a:spcPts val="0"/>
              </a:spcAft>
              <a:buSzPts val="1200"/>
              <a:buFont typeface="EB Garamond Medium"/>
              <a:buChar char="●"/>
            </a:pPr>
            <a:r>
              <a:rPr lang="en" sz="1200">
                <a:latin typeface="EB Garamond Medium"/>
                <a:ea typeface="EB Garamond Medium"/>
                <a:cs typeface="EB Garamond Medium"/>
                <a:sym typeface="EB Garamond Medium"/>
              </a:rPr>
              <a:t>Addition of LHCE rather than HCE or other electrolytes can stablise the SEI.</a:t>
            </a:r>
            <a:endParaRPr sz="1200">
              <a:latin typeface="EB Garamond Medium"/>
              <a:ea typeface="EB Garamond Medium"/>
              <a:cs typeface="EB Garamond Medium"/>
              <a:sym typeface="EB Garamond Medium"/>
            </a:endParaRPr>
          </a:p>
          <a:p>
            <a:pPr indent="0" lvl="0" marL="0" rtl="0" algn="l">
              <a:spcBef>
                <a:spcPts val="0"/>
              </a:spcBef>
              <a:spcAft>
                <a:spcPts val="1200"/>
              </a:spcAft>
              <a:buNone/>
            </a:pPr>
            <a:r>
              <a:t/>
            </a:r>
            <a:endParaRPr/>
          </a:p>
        </p:txBody>
      </p:sp>
      <p:pic>
        <p:nvPicPr>
          <p:cNvPr id="173" name="Google Shape;173;p28"/>
          <p:cNvPicPr preferRelativeResize="0"/>
          <p:nvPr/>
        </p:nvPicPr>
        <p:blipFill>
          <a:blip r:embed="rId3">
            <a:alphaModFix/>
          </a:blip>
          <a:stretch>
            <a:fillRect/>
          </a:stretch>
        </p:blipFill>
        <p:spPr>
          <a:xfrm>
            <a:off x="214875" y="2739625"/>
            <a:ext cx="2837000" cy="2251475"/>
          </a:xfrm>
          <a:prstGeom prst="rect">
            <a:avLst/>
          </a:prstGeom>
          <a:noFill/>
          <a:ln>
            <a:noFill/>
          </a:ln>
        </p:spPr>
      </p:pic>
      <p:pic>
        <p:nvPicPr>
          <p:cNvPr id="174" name="Google Shape;174;p28"/>
          <p:cNvPicPr preferRelativeResize="0"/>
          <p:nvPr/>
        </p:nvPicPr>
        <p:blipFill>
          <a:blip r:embed="rId4">
            <a:alphaModFix/>
          </a:blip>
          <a:stretch>
            <a:fillRect/>
          </a:stretch>
        </p:blipFill>
        <p:spPr>
          <a:xfrm>
            <a:off x="3216700" y="2739625"/>
            <a:ext cx="2358333" cy="2251475"/>
          </a:xfrm>
          <a:prstGeom prst="rect">
            <a:avLst/>
          </a:prstGeom>
          <a:noFill/>
          <a:ln>
            <a:noFill/>
          </a:ln>
        </p:spPr>
      </p:pic>
      <p:pic>
        <p:nvPicPr>
          <p:cNvPr id="175" name="Google Shape;175;p28"/>
          <p:cNvPicPr preferRelativeResize="0"/>
          <p:nvPr/>
        </p:nvPicPr>
        <p:blipFill>
          <a:blip r:embed="rId5">
            <a:alphaModFix/>
          </a:blip>
          <a:stretch>
            <a:fillRect/>
          </a:stretch>
        </p:blipFill>
        <p:spPr>
          <a:xfrm>
            <a:off x="5739873" y="2739625"/>
            <a:ext cx="3252938" cy="225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01875" y="263225"/>
            <a:ext cx="8673000" cy="710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sz="2999">
                <a:latin typeface="EB Garamond ExtraBold"/>
                <a:ea typeface="EB Garamond ExtraBold"/>
                <a:cs typeface="EB Garamond ExtraBold"/>
                <a:sym typeface="EB Garamond ExtraBold"/>
              </a:rPr>
              <a:t>Shuttle phenomenon </a:t>
            </a:r>
            <a:r>
              <a:rPr lang="en" sz="2999">
                <a:latin typeface="EB Garamond ExtraBold"/>
                <a:ea typeface="EB Garamond ExtraBold"/>
                <a:cs typeface="EB Garamond ExtraBold"/>
                <a:sym typeface="EB Garamond ExtraBold"/>
              </a:rPr>
              <a:t>in Liquid Electrolyte in RT Na-S Batteries</a:t>
            </a:r>
            <a:endParaRPr sz="2999">
              <a:latin typeface="EB Garamond ExtraBold"/>
              <a:ea typeface="EB Garamond ExtraBold"/>
              <a:cs typeface="EB Garamond ExtraBold"/>
              <a:sym typeface="EB Garamond ExtraBold"/>
            </a:endParaRPr>
          </a:p>
        </p:txBody>
      </p:sp>
      <p:sp>
        <p:nvSpPr>
          <p:cNvPr id="181" name="Google Shape;181;p29"/>
          <p:cNvSpPr txBox="1"/>
          <p:nvPr>
            <p:ph idx="1" type="body"/>
          </p:nvPr>
        </p:nvSpPr>
        <p:spPr>
          <a:xfrm>
            <a:off x="0" y="1131925"/>
            <a:ext cx="6858000" cy="40116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t/>
            </a:r>
            <a:endParaRPr sz="1000">
              <a:latin typeface="EB Garamond Medium"/>
              <a:ea typeface="EB Garamond Medium"/>
              <a:cs typeface="EB Garamond Medium"/>
              <a:sym typeface="EB Garamond Medium"/>
            </a:endParaRPr>
          </a:p>
          <a:p>
            <a:pPr indent="0" lvl="0" marL="0" rtl="0" algn="just">
              <a:spcBef>
                <a:spcPts val="0"/>
              </a:spcBef>
              <a:spcAft>
                <a:spcPts val="0"/>
              </a:spcAft>
              <a:buNone/>
            </a:pPr>
            <a:r>
              <a:rPr lang="en" sz="1100">
                <a:solidFill>
                  <a:srgbClr val="000000"/>
                </a:solidFill>
                <a:latin typeface="EB Garamond Medium"/>
                <a:ea typeface="EB Garamond Medium"/>
                <a:cs typeface="EB Garamond Medium"/>
                <a:sym typeface="EB Garamond Medium"/>
              </a:rPr>
              <a:t>         </a:t>
            </a:r>
            <a:endParaRPr sz="1100">
              <a:solidFill>
                <a:srgbClr val="000000"/>
              </a:solidFill>
              <a:latin typeface="EB Garamond Medium"/>
              <a:ea typeface="EB Garamond Medium"/>
              <a:cs typeface="EB Garamond Medium"/>
              <a:sym typeface="EB Garamond Medium"/>
            </a:endParaRPr>
          </a:p>
          <a:p>
            <a:pPr indent="0" lvl="0" marL="0" rtl="0" algn="just">
              <a:spcBef>
                <a:spcPts val="0"/>
              </a:spcBef>
              <a:spcAft>
                <a:spcPts val="0"/>
              </a:spcAft>
              <a:buNone/>
            </a:pPr>
            <a:r>
              <a:t/>
            </a:r>
            <a:endParaRPr sz="1100">
              <a:solidFill>
                <a:srgbClr val="000000"/>
              </a:solidFill>
              <a:latin typeface="EB Garamond Medium"/>
              <a:ea typeface="EB Garamond Medium"/>
              <a:cs typeface="EB Garamond Medium"/>
              <a:sym typeface="EB Garamond Medium"/>
            </a:endParaRPr>
          </a:p>
          <a:p>
            <a:pPr indent="-342900" lvl="0" marL="457200" rtl="0" algn="just">
              <a:spcBef>
                <a:spcPts val="0"/>
              </a:spcBef>
              <a:spcAft>
                <a:spcPts val="0"/>
              </a:spcAft>
              <a:buSzPct val="100000"/>
              <a:buFont typeface="EB Garamond Medium"/>
              <a:buChar char="●"/>
            </a:pPr>
            <a:r>
              <a:rPr lang="en" sz="7200">
                <a:latin typeface="EB Garamond Medium"/>
                <a:ea typeface="EB Garamond Medium"/>
                <a:cs typeface="EB Garamond Medium"/>
                <a:sym typeface="EB Garamond Medium"/>
              </a:rPr>
              <a:t>Intermediate species→high &amp; low order NaPSs, long-chain NaPSs are easily dissolved into LE</a:t>
            </a:r>
            <a:endParaRPr sz="7200">
              <a:latin typeface="EB Garamond Medium"/>
              <a:ea typeface="EB Garamond Medium"/>
              <a:cs typeface="EB Garamond Medium"/>
              <a:sym typeface="EB Garamond Medium"/>
            </a:endParaRPr>
          </a:p>
          <a:p>
            <a:pPr indent="0" lvl="0" marL="457200" rtl="0" algn="just">
              <a:spcBef>
                <a:spcPts val="0"/>
              </a:spcBef>
              <a:spcAft>
                <a:spcPts val="0"/>
              </a:spcAft>
              <a:buNone/>
            </a:pPr>
            <a:r>
              <a:t/>
            </a:r>
            <a:endParaRPr sz="7200">
              <a:latin typeface="EB Garamond Medium"/>
              <a:ea typeface="EB Garamond Medium"/>
              <a:cs typeface="EB Garamond Medium"/>
              <a:sym typeface="EB Garamond Medium"/>
            </a:endParaRPr>
          </a:p>
          <a:p>
            <a:pPr indent="0" lvl="0" marL="0" rtl="0" algn="l">
              <a:spcBef>
                <a:spcPts val="0"/>
              </a:spcBef>
              <a:spcAft>
                <a:spcPts val="0"/>
              </a:spcAft>
              <a:buNone/>
            </a:pPr>
            <a:r>
              <a:t/>
            </a:r>
            <a:endParaRPr sz="7200">
              <a:solidFill>
                <a:srgbClr val="FFFFFF"/>
              </a:solidFill>
              <a:highlight>
                <a:srgbClr val="00517C"/>
              </a:highlight>
              <a:latin typeface="EB Garamond Medium"/>
              <a:ea typeface="EB Garamond Medium"/>
              <a:cs typeface="EB Garamond Medium"/>
              <a:sym typeface="EB Garamond Medium"/>
            </a:endParaRPr>
          </a:p>
          <a:p>
            <a:pPr indent="-342900" lvl="0" marL="457200" rtl="0" algn="l">
              <a:spcBef>
                <a:spcPts val="0"/>
              </a:spcBef>
              <a:spcAft>
                <a:spcPts val="0"/>
              </a:spcAft>
              <a:buSzPct val="100000"/>
              <a:buFont typeface="EB Garamond Medium"/>
              <a:buChar char="●"/>
            </a:pPr>
            <a:r>
              <a:rPr lang="en" sz="7200">
                <a:solidFill>
                  <a:srgbClr val="FFFFFF"/>
                </a:solidFill>
                <a:highlight>
                  <a:srgbClr val="00517C"/>
                </a:highlight>
                <a:latin typeface="EB Garamond Medium"/>
                <a:ea typeface="EB Garamond Medium"/>
                <a:cs typeface="EB Garamond Medium"/>
                <a:sym typeface="EB Garamond Medium"/>
              </a:rPr>
              <a:t>They migrate  from the cathode</a:t>
            </a:r>
            <a:r>
              <a:rPr lang="en" sz="7200">
                <a:latin typeface="EB Garamond Medium"/>
                <a:ea typeface="EB Garamond Medium"/>
                <a:cs typeface="EB Garamond Medium"/>
                <a:sym typeface="EB Garamond Medium"/>
              </a:rPr>
              <a:t>→</a:t>
            </a:r>
            <a:r>
              <a:rPr lang="en" sz="7200">
                <a:solidFill>
                  <a:srgbClr val="FFFFFF"/>
                </a:solidFill>
                <a:highlight>
                  <a:srgbClr val="00517C"/>
                </a:highlight>
                <a:latin typeface="EB Garamond Medium"/>
                <a:ea typeface="EB Garamond Medium"/>
                <a:cs typeface="EB Garamond Medium"/>
                <a:sym typeface="EB Garamond Medium"/>
              </a:rPr>
              <a:t>anode,</a:t>
            </a:r>
            <a:endParaRPr sz="7200">
              <a:solidFill>
                <a:srgbClr val="FFFFFF"/>
              </a:solidFill>
              <a:highlight>
                <a:srgbClr val="00517C"/>
              </a:highlight>
              <a:latin typeface="EB Garamond Medium"/>
              <a:ea typeface="EB Garamond Medium"/>
              <a:cs typeface="EB Garamond Medium"/>
              <a:sym typeface="EB Garamond Medium"/>
            </a:endParaRPr>
          </a:p>
          <a:p>
            <a:pPr indent="0" lvl="0" marL="457200" rtl="0" algn="l">
              <a:spcBef>
                <a:spcPts val="0"/>
              </a:spcBef>
              <a:spcAft>
                <a:spcPts val="0"/>
              </a:spcAft>
              <a:buNone/>
            </a:pPr>
            <a:r>
              <a:rPr lang="en" sz="7200">
                <a:latin typeface="EB Garamond Medium"/>
                <a:ea typeface="EB Garamond Medium"/>
                <a:cs typeface="EB Garamond Medium"/>
                <a:sym typeface="EB Garamond Medium"/>
              </a:rPr>
              <a:t>→corrode Na metal &amp; f</a:t>
            </a:r>
            <a:r>
              <a:rPr lang="en" sz="7200">
                <a:solidFill>
                  <a:srgbClr val="FFFFFF"/>
                </a:solidFill>
                <a:highlight>
                  <a:srgbClr val="00517C"/>
                </a:highlight>
                <a:latin typeface="EB Garamond Medium"/>
                <a:ea typeface="EB Garamond Medium"/>
                <a:cs typeface="EB Garamond Medium"/>
                <a:sym typeface="EB Garamond Medium"/>
              </a:rPr>
              <a:t>orm solid deposits                   SluggishKinetics</a:t>
            </a:r>
            <a:endParaRPr sz="7200">
              <a:solidFill>
                <a:srgbClr val="FFFFFF"/>
              </a:solidFill>
              <a:highlight>
                <a:srgbClr val="00517C"/>
              </a:highlight>
              <a:latin typeface="EB Garamond Medium"/>
              <a:ea typeface="EB Garamond Medium"/>
              <a:cs typeface="EB Garamond Medium"/>
              <a:sym typeface="EB Garamond Medium"/>
            </a:endParaRPr>
          </a:p>
          <a:p>
            <a:pPr indent="0" lvl="0" marL="457200" rtl="0" algn="l">
              <a:spcBef>
                <a:spcPts val="0"/>
              </a:spcBef>
              <a:spcAft>
                <a:spcPts val="0"/>
              </a:spcAft>
              <a:buNone/>
            </a:pPr>
            <a:r>
              <a:rPr lang="en" sz="7200">
                <a:latin typeface="EB Garamond Medium"/>
                <a:ea typeface="EB Garamond Medium"/>
                <a:cs typeface="EB Garamond Medium"/>
                <a:sym typeface="EB Garamond Medium"/>
              </a:rPr>
              <a:t>→</a:t>
            </a:r>
            <a:r>
              <a:rPr lang="en" sz="7200">
                <a:solidFill>
                  <a:srgbClr val="FFFFFF"/>
                </a:solidFill>
                <a:highlight>
                  <a:srgbClr val="00517C"/>
                </a:highlight>
                <a:latin typeface="EB Garamond Medium"/>
                <a:ea typeface="EB Garamond Medium"/>
                <a:cs typeface="EB Garamond Medium"/>
                <a:sym typeface="EB Garamond Medium"/>
              </a:rPr>
              <a:t>block the flow of ions and electrons</a:t>
            </a:r>
            <a:endParaRPr sz="7200">
              <a:solidFill>
                <a:srgbClr val="FFFFFF"/>
              </a:solidFill>
              <a:highlight>
                <a:srgbClr val="00517C"/>
              </a:highlight>
              <a:latin typeface="EB Garamond Medium"/>
              <a:ea typeface="EB Garamond Medium"/>
              <a:cs typeface="EB Garamond Medium"/>
              <a:sym typeface="EB Garamond Medium"/>
            </a:endParaRPr>
          </a:p>
          <a:p>
            <a:pPr indent="0" lvl="0" marL="0" rtl="0" algn="l">
              <a:spcBef>
                <a:spcPts val="0"/>
              </a:spcBef>
              <a:spcAft>
                <a:spcPts val="0"/>
              </a:spcAft>
              <a:buNone/>
            </a:pPr>
            <a:r>
              <a:t/>
            </a:r>
            <a:endParaRPr sz="7200">
              <a:solidFill>
                <a:srgbClr val="FFFFFF"/>
              </a:solidFill>
              <a:highlight>
                <a:srgbClr val="00517C"/>
              </a:highlight>
              <a:latin typeface="EB Garamond Medium"/>
              <a:ea typeface="EB Garamond Medium"/>
              <a:cs typeface="EB Garamond Medium"/>
              <a:sym typeface="EB Garamond Medium"/>
            </a:endParaRPr>
          </a:p>
          <a:p>
            <a:pPr indent="-342900" lvl="0" marL="457200" rtl="0" algn="l">
              <a:spcBef>
                <a:spcPts val="0"/>
              </a:spcBef>
              <a:spcAft>
                <a:spcPts val="0"/>
              </a:spcAft>
              <a:buClr>
                <a:srgbClr val="FFFFFF"/>
              </a:buClr>
              <a:buSzPct val="100000"/>
              <a:buFont typeface="EB Garamond Medium"/>
              <a:buChar char="●"/>
            </a:pPr>
            <a:r>
              <a:rPr lang="en" sz="7200">
                <a:solidFill>
                  <a:srgbClr val="FFFFFF"/>
                </a:solidFill>
                <a:highlight>
                  <a:srgbClr val="00517C"/>
                </a:highlight>
                <a:latin typeface="EB Garamond Medium"/>
                <a:ea typeface="EB Garamond Medium"/>
                <a:cs typeface="EB Garamond Medium"/>
                <a:sym typeface="EB Garamond Medium"/>
              </a:rPr>
              <a:t>Self Discharge </a:t>
            </a:r>
            <a:endParaRPr sz="7200">
              <a:solidFill>
                <a:srgbClr val="FFFFFF"/>
              </a:solidFill>
              <a:highlight>
                <a:srgbClr val="00517C"/>
              </a:highlight>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7200">
              <a:latin typeface="EB Garamond Medium"/>
              <a:ea typeface="EB Garamond Medium"/>
              <a:cs typeface="EB Garamond Medium"/>
              <a:sym typeface="EB Garamond Medium"/>
            </a:endParaRPr>
          </a:p>
          <a:p>
            <a:pPr indent="0" lvl="0" marL="0" rtl="0" algn="just">
              <a:spcBef>
                <a:spcPts val="0"/>
              </a:spcBef>
              <a:spcAft>
                <a:spcPts val="0"/>
              </a:spcAft>
              <a:buNone/>
            </a:pPr>
            <a:r>
              <a:t/>
            </a:r>
            <a:endParaRPr sz="7200">
              <a:latin typeface="EB Garamond Medium"/>
              <a:ea typeface="EB Garamond Medium"/>
              <a:cs typeface="EB Garamond Medium"/>
              <a:sym typeface="EB Garamond Medium"/>
            </a:endParaRPr>
          </a:p>
          <a:p>
            <a:pPr indent="-342900" lvl="0" marL="457200" rtl="0" algn="just">
              <a:spcBef>
                <a:spcPts val="0"/>
              </a:spcBef>
              <a:spcAft>
                <a:spcPts val="0"/>
              </a:spcAft>
              <a:buSzPct val="100000"/>
              <a:buFont typeface="EB Garamond Medium"/>
              <a:buChar char="●"/>
            </a:pPr>
            <a:r>
              <a:rPr lang="en" sz="7200">
                <a:latin typeface="EB Garamond Medium"/>
                <a:ea typeface="EB Garamond Medium"/>
                <a:cs typeface="EB Garamond Medium"/>
                <a:sym typeface="EB Garamond Medium"/>
              </a:rPr>
              <a:t>Na highly reactive so, Na and PSs rxn is more vigorous thus more shuttle effect→low efficiency &amp; rapid capacity decay during cycling</a:t>
            </a:r>
            <a:endParaRPr sz="7200">
              <a:latin typeface="EB Garamond Medium"/>
              <a:ea typeface="EB Garamond Medium"/>
              <a:cs typeface="EB Garamond Medium"/>
              <a:sym typeface="EB Garamond Medium"/>
            </a:endParaRPr>
          </a:p>
          <a:p>
            <a:pPr indent="0" lvl="0" marL="0" rtl="0" algn="l">
              <a:spcBef>
                <a:spcPts val="0"/>
              </a:spcBef>
              <a:spcAft>
                <a:spcPts val="0"/>
              </a:spcAft>
              <a:buNone/>
            </a:pPr>
            <a:r>
              <a:t/>
            </a:r>
            <a:endParaRPr sz="6173">
              <a:latin typeface="Arial"/>
              <a:ea typeface="Arial"/>
              <a:cs typeface="Arial"/>
              <a:sym typeface="Arial"/>
            </a:endParaRPr>
          </a:p>
          <a:p>
            <a:pPr indent="0" lvl="0" marL="457200" rtl="0" algn="l">
              <a:spcBef>
                <a:spcPts val="0"/>
              </a:spcBef>
              <a:spcAft>
                <a:spcPts val="0"/>
              </a:spcAft>
              <a:buNone/>
            </a:pPr>
            <a:r>
              <a:t/>
            </a:r>
            <a:endParaRPr sz="2800">
              <a:latin typeface="Arial"/>
              <a:ea typeface="Arial"/>
              <a:cs typeface="Arial"/>
              <a:sym typeface="Arial"/>
            </a:endParaRPr>
          </a:p>
          <a:p>
            <a:pPr indent="0" lvl="0" marL="0" rtl="0" algn="l">
              <a:spcBef>
                <a:spcPts val="0"/>
              </a:spcBef>
              <a:spcAft>
                <a:spcPts val="0"/>
              </a:spcAft>
              <a:buNone/>
            </a:pPr>
            <a:r>
              <a:t/>
            </a:r>
            <a:endParaRPr sz="2800">
              <a:solidFill>
                <a:srgbClr val="000000"/>
              </a:solidFill>
              <a:latin typeface="Arial"/>
              <a:ea typeface="Arial"/>
              <a:cs typeface="Arial"/>
              <a:sym typeface="Arial"/>
            </a:endParaRPr>
          </a:p>
          <a:p>
            <a:pPr indent="0" lvl="0" marL="0" rtl="0" algn="l">
              <a:spcBef>
                <a:spcPts val="0"/>
              </a:spcBef>
              <a:spcAft>
                <a:spcPts val="0"/>
              </a:spcAft>
              <a:buNone/>
            </a:pPr>
            <a:r>
              <a:t/>
            </a:r>
            <a:endParaRPr sz="2300">
              <a:solidFill>
                <a:srgbClr val="000000"/>
              </a:solidFill>
              <a:latin typeface="Arial"/>
              <a:ea typeface="Arial"/>
              <a:cs typeface="Arial"/>
              <a:sym typeface="Arial"/>
            </a:endParaRPr>
          </a:p>
          <a:p>
            <a:pPr indent="0" lvl="0" marL="0" rtl="0" algn="l">
              <a:spcBef>
                <a:spcPts val="0"/>
              </a:spcBef>
              <a:spcAft>
                <a:spcPts val="0"/>
              </a:spcAft>
              <a:buNone/>
            </a:pPr>
            <a:r>
              <a:t/>
            </a:r>
            <a:endParaRPr sz="2300">
              <a:solidFill>
                <a:srgbClr val="000000"/>
              </a:solidFill>
              <a:latin typeface="Arial"/>
              <a:ea typeface="Arial"/>
              <a:cs typeface="Arial"/>
              <a:sym typeface="Arial"/>
            </a:endParaRPr>
          </a:p>
          <a:p>
            <a:pPr indent="0" lvl="0" marL="0" rtl="0" algn="l">
              <a:spcBef>
                <a:spcPts val="0"/>
              </a:spcBef>
              <a:spcAft>
                <a:spcPts val="1200"/>
              </a:spcAft>
              <a:buNone/>
            </a:pPr>
            <a:r>
              <a:rPr lang="en" sz="3000"/>
              <a:t> </a:t>
            </a:r>
            <a:endParaRPr sz="3000"/>
          </a:p>
        </p:txBody>
      </p:sp>
      <p:pic>
        <p:nvPicPr>
          <p:cNvPr id="182" name="Google Shape;182;p29"/>
          <p:cNvPicPr preferRelativeResize="0"/>
          <p:nvPr/>
        </p:nvPicPr>
        <p:blipFill>
          <a:blip r:embed="rId3">
            <a:alphaModFix/>
          </a:blip>
          <a:stretch>
            <a:fillRect/>
          </a:stretch>
        </p:blipFill>
        <p:spPr>
          <a:xfrm>
            <a:off x="7046425" y="1553175"/>
            <a:ext cx="1928450" cy="2729900"/>
          </a:xfrm>
          <a:prstGeom prst="rect">
            <a:avLst/>
          </a:prstGeom>
          <a:noFill/>
          <a:ln>
            <a:noFill/>
          </a:ln>
        </p:spPr>
      </p:pic>
      <p:sp>
        <p:nvSpPr>
          <p:cNvPr id="183" name="Google Shape;183;p29"/>
          <p:cNvSpPr/>
          <p:nvPr/>
        </p:nvSpPr>
        <p:spPr>
          <a:xfrm>
            <a:off x="4433450" y="2441850"/>
            <a:ext cx="710100" cy="710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87900" y="313075"/>
            <a:ext cx="8368200" cy="72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Strategies :</a:t>
            </a:r>
            <a:endParaRPr sz="3500">
              <a:latin typeface="EB Garamond ExtraBold"/>
              <a:ea typeface="EB Garamond ExtraBold"/>
              <a:cs typeface="EB Garamond ExtraBold"/>
              <a:sym typeface="EB Garamond ExtraBold"/>
            </a:endParaRPr>
          </a:p>
        </p:txBody>
      </p:sp>
      <p:sp>
        <p:nvSpPr>
          <p:cNvPr id="189" name="Google Shape;189;p30"/>
          <p:cNvSpPr txBox="1"/>
          <p:nvPr>
            <p:ph idx="1" type="body"/>
          </p:nvPr>
        </p:nvSpPr>
        <p:spPr>
          <a:xfrm>
            <a:off x="275025" y="1293600"/>
            <a:ext cx="4954200" cy="3108600"/>
          </a:xfrm>
          <a:prstGeom prst="rect">
            <a:avLst/>
          </a:prstGeom>
        </p:spPr>
        <p:txBody>
          <a:bodyPr anchorCtr="0" anchor="t" bIns="91425" lIns="91425" spcFirstLastPara="1" rIns="91425" wrap="square" tIns="91425">
            <a:normAutofit fontScale="70000" lnSpcReduction="20000"/>
          </a:bodyPr>
          <a:lstStyle/>
          <a:p>
            <a:pPr indent="0" lvl="0" marL="0" rtl="0" algn="just">
              <a:spcBef>
                <a:spcPts val="0"/>
              </a:spcBef>
              <a:spcAft>
                <a:spcPts val="0"/>
              </a:spcAft>
              <a:buNone/>
            </a:pPr>
            <a:r>
              <a:rPr lang="en" sz="2500">
                <a:latin typeface="EB Garamond Medium"/>
                <a:ea typeface="EB Garamond Medium"/>
                <a:cs typeface="EB Garamond Medium"/>
                <a:sym typeface="EB Garamond Medium"/>
              </a:rPr>
              <a:t>Na-β″–Al2O3 SSEs:</a:t>
            </a:r>
            <a:endParaRPr sz="2500">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latin typeface="EB Garamond Medium"/>
                <a:ea typeface="EB Garamond Medium"/>
                <a:cs typeface="EB Garamond Medium"/>
                <a:sym typeface="EB Garamond Medium"/>
              </a:rPr>
              <a:t>     </a:t>
            </a:r>
            <a:r>
              <a:rPr lang="en" sz="2500">
                <a:latin typeface="EB Garamond Medium"/>
                <a:ea typeface="EB Garamond Medium"/>
                <a:cs typeface="EB Garamond Medium"/>
                <a:sym typeface="EB Garamond Medium"/>
              </a:rPr>
              <a:t>no Shuttling Effect</a:t>
            </a:r>
            <a:endParaRPr sz="2500">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latin typeface="EB Garamond Medium"/>
                <a:ea typeface="EB Garamond Medium"/>
                <a:cs typeface="EB Garamond Medium"/>
                <a:sym typeface="EB Garamond Medium"/>
              </a:rPr>
              <a:t>     </a:t>
            </a:r>
            <a:r>
              <a:rPr lang="en" sz="2500">
                <a:latin typeface="EB Garamond Medium"/>
                <a:ea typeface="EB Garamond Medium"/>
                <a:cs typeface="EB Garamond Medium"/>
                <a:sym typeface="EB Garamond Medium"/>
              </a:rPr>
              <a:t>mechanical and physical barrier</a:t>
            </a:r>
            <a:endParaRPr sz="2500">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latin typeface="EB Garamond Medium"/>
                <a:ea typeface="EB Garamond Medium"/>
                <a:cs typeface="EB Garamond Medium"/>
                <a:sym typeface="EB Garamond Medium"/>
              </a:rPr>
              <a:t>     no liquid leakage so battery safety</a:t>
            </a:r>
            <a:endParaRPr sz="2500">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latin typeface="EB Garamond Medium"/>
                <a:ea typeface="EB Garamond Medium"/>
                <a:cs typeface="EB Garamond Medium"/>
                <a:sym typeface="EB Garamond Medium"/>
              </a:rPr>
              <a:t>     high Na+ ion conductivity </a:t>
            </a:r>
            <a:endParaRPr sz="2500">
              <a:highlight>
                <a:srgbClr val="00517C"/>
              </a:highlight>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latin typeface="EB Garamond Medium"/>
                <a:ea typeface="EB Garamond Medium"/>
                <a:cs typeface="EB Garamond Medium"/>
                <a:sym typeface="EB Garamond Medium"/>
              </a:rPr>
              <a:t>     </a:t>
            </a:r>
            <a:r>
              <a:rPr lang="en" sz="2500">
                <a:latin typeface="EB Garamond Medium"/>
                <a:ea typeface="EB Garamond Medium"/>
                <a:cs typeface="EB Garamond Medium"/>
                <a:sym typeface="EB Garamond Medium"/>
              </a:rPr>
              <a:t>no formation of soluble NaPSs</a:t>
            </a:r>
            <a:endParaRPr sz="2500">
              <a:latin typeface="EB Garamond Medium"/>
              <a:ea typeface="EB Garamond Medium"/>
              <a:cs typeface="EB Garamond Medium"/>
              <a:sym typeface="EB Garamond Medium"/>
            </a:endParaRPr>
          </a:p>
          <a:p>
            <a:pPr indent="0" lvl="0" marL="0" rtl="0" algn="just">
              <a:spcBef>
                <a:spcPts val="0"/>
              </a:spcBef>
              <a:spcAft>
                <a:spcPts val="0"/>
              </a:spcAft>
              <a:buNone/>
            </a:pPr>
            <a:r>
              <a:rPr lang="en" sz="2500">
                <a:highlight>
                  <a:srgbClr val="00517C"/>
                </a:highlight>
                <a:latin typeface="EB Garamond Medium"/>
                <a:ea typeface="EB Garamond Medium"/>
                <a:cs typeface="EB Garamond Medium"/>
                <a:sym typeface="EB Garamond Medium"/>
              </a:rPr>
              <a:t>      </a:t>
            </a:r>
            <a:endParaRPr sz="2500">
              <a:highlight>
                <a:srgbClr val="00517C"/>
              </a:highlight>
              <a:latin typeface="EB Garamond Medium"/>
              <a:ea typeface="EB Garamond Medium"/>
              <a:cs typeface="EB Garamond Medium"/>
              <a:sym typeface="EB Garamond Medium"/>
            </a:endParaRPr>
          </a:p>
          <a:p>
            <a:pPr indent="0" lvl="0" marL="0" rtl="0" algn="just">
              <a:spcBef>
                <a:spcPts val="0"/>
              </a:spcBef>
              <a:spcAft>
                <a:spcPts val="0"/>
              </a:spcAft>
              <a:buNone/>
            </a:pPr>
            <a:r>
              <a:rPr lang="en" sz="2500">
                <a:latin typeface="EB Garamond Medium"/>
                <a:ea typeface="EB Garamond Medium"/>
                <a:cs typeface="EB Garamond Medium"/>
                <a:sym typeface="EB Garamond Medium"/>
              </a:rPr>
              <a:t>BUT!! suffer from: </a:t>
            </a:r>
            <a:endParaRPr sz="2500">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highlight>
                  <a:srgbClr val="00517C"/>
                </a:highlight>
                <a:latin typeface="EB Garamond Medium"/>
                <a:ea typeface="EB Garamond Medium"/>
                <a:cs typeface="EB Garamond Medium"/>
                <a:sym typeface="EB Garamond Medium"/>
              </a:rPr>
              <a:t>    </a:t>
            </a:r>
            <a:r>
              <a:rPr lang="en" sz="2500">
                <a:highlight>
                  <a:srgbClr val="00517C"/>
                </a:highlight>
                <a:latin typeface="EB Garamond Medium"/>
                <a:ea typeface="EB Garamond Medium"/>
                <a:cs typeface="EB Garamond Medium"/>
                <a:sym typeface="EB Garamond Medium"/>
              </a:rPr>
              <a:t>Dendrites form through the grain boundaries</a:t>
            </a:r>
            <a:endParaRPr sz="2500">
              <a:highlight>
                <a:srgbClr val="00517C"/>
              </a:highlight>
              <a:latin typeface="EB Garamond Medium"/>
              <a:ea typeface="EB Garamond Medium"/>
              <a:cs typeface="EB Garamond Medium"/>
              <a:sym typeface="EB Garamond Medium"/>
            </a:endParaRPr>
          </a:p>
          <a:p>
            <a:pPr indent="-339765" lvl="0" marL="457200" rtl="0" algn="just">
              <a:spcBef>
                <a:spcPts val="0"/>
              </a:spcBef>
              <a:spcAft>
                <a:spcPts val="0"/>
              </a:spcAft>
              <a:buSzPct val="100000"/>
              <a:buFont typeface="EB Garamond Medium"/>
              <a:buChar char="●"/>
            </a:pPr>
            <a:r>
              <a:rPr lang="en" sz="2500">
                <a:highlight>
                  <a:srgbClr val="00517C"/>
                </a:highlight>
                <a:latin typeface="EB Garamond Medium"/>
                <a:ea typeface="EB Garamond Medium"/>
                <a:cs typeface="EB Garamond Medium"/>
                <a:sym typeface="EB Garamond Medium"/>
              </a:rPr>
              <a:t>    </a:t>
            </a:r>
            <a:r>
              <a:rPr lang="en" sz="2500">
                <a:latin typeface="EB Garamond Medium"/>
                <a:ea typeface="EB Garamond Medium"/>
                <a:cs typeface="EB Garamond Medium"/>
                <a:sym typeface="EB Garamond Medium"/>
              </a:rPr>
              <a:t>mechanically brittle</a:t>
            </a:r>
            <a:endParaRPr sz="2500">
              <a:latin typeface="EB Garamond Medium"/>
              <a:ea typeface="EB Garamond Medium"/>
              <a:cs typeface="EB Garamond Medium"/>
              <a:sym typeface="EB Garamond Medium"/>
            </a:endParaRPr>
          </a:p>
          <a:p>
            <a:pPr indent="0" lvl="0" marL="0" rtl="0" algn="l">
              <a:spcBef>
                <a:spcPts val="0"/>
              </a:spcBef>
              <a:spcAft>
                <a:spcPts val="0"/>
              </a:spcAft>
              <a:buNone/>
            </a:pPr>
            <a:r>
              <a:rPr lang="en" sz="1300">
                <a:latin typeface="Arial"/>
                <a:ea typeface="Arial"/>
                <a:cs typeface="Arial"/>
                <a:sym typeface="Arial"/>
              </a:rPr>
              <a:t>                   </a:t>
            </a:r>
            <a:endParaRPr sz="13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p:txBody>
      </p:sp>
      <p:pic>
        <p:nvPicPr>
          <p:cNvPr id="190" name="Google Shape;190;p30"/>
          <p:cNvPicPr preferRelativeResize="0"/>
          <p:nvPr/>
        </p:nvPicPr>
        <p:blipFill>
          <a:blip r:embed="rId3">
            <a:alphaModFix/>
          </a:blip>
          <a:stretch>
            <a:fillRect/>
          </a:stretch>
        </p:blipFill>
        <p:spPr>
          <a:xfrm>
            <a:off x="5056900" y="1783938"/>
            <a:ext cx="3960050" cy="212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284000" y="354100"/>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500">
                <a:latin typeface="EB Garamond ExtraBold"/>
                <a:ea typeface="EB Garamond ExtraBold"/>
                <a:cs typeface="EB Garamond ExtraBold"/>
                <a:sym typeface="EB Garamond ExtraBold"/>
              </a:rPr>
              <a:t>S</a:t>
            </a:r>
            <a:r>
              <a:rPr lang="en" sz="3500">
                <a:latin typeface="EB Garamond ExtraBold"/>
                <a:ea typeface="EB Garamond ExtraBold"/>
                <a:cs typeface="EB Garamond ExtraBold"/>
                <a:sym typeface="EB Garamond ExtraBold"/>
              </a:rPr>
              <a:t>witch to </a:t>
            </a:r>
            <a:r>
              <a:rPr lang="en" sz="3500">
                <a:highlight>
                  <a:srgbClr val="00517C"/>
                </a:highlight>
                <a:latin typeface="EB Garamond ExtraBold"/>
                <a:ea typeface="EB Garamond ExtraBold"/>
                <a:cs typeface="EB Garamond ExtraBold"/>
                <a:sym typeface="EB Garamond ExtraBold"/>
              </a:rPr>
              <a:t>GPE :</a:t>
            </a:r>
            <a:endParaRPr sz="3500">
              <a:highlight>
                <a:srgbClr val="00517C"/>
              </a:highlight>
              <a:latin typeface="EB Garamond ExtraBold"/>
              <a:ea typeface="EB Garamond ExtraBold"/>
              <a:cs typeface="EB Garamond ExtraBold"/>
              <a:sym typeface="EB Garamond ExtraBold"/>
            </a:endParaRPr>
          </a:p>
        </p:txBody>
      </p:sp>
      <p:sp>
        <p:nvSpPr>
          <p:cNvPr id="196" name="Google Shape;196;p31"/>
          <p:cNvSpPr txBox="1"/>
          <p:nvPr>
            <p:ph idx="1" type="body"/>
          </p:nvPr>
        </p:nvSpPr>
        <p:spPr>
          <a:xfrm>
            <a:off x="0" y="1379625"/>
            <a:ext cx="6598200" cy="3420900"/>
          </a:xfrm>
          <a:prstGeom prst="rect">
            <a:avLst/>
          </a:prstGeom>
        </p:spPr>
        <p:txBody>
          <a:bodyPr anchorCtr="0" anchor="t" bIns="91425" lIns="91425" spcFirstLastPara="1" rIns="91425" wrap="square" tIns="91425">
            <a:noAutofit/>
          </a:bodyPr>
          <a:lstStyle/>
          <a:p>
            <a:pPr indent="-361950" lvl="0" marL="457200" rtl="0" algn="just">
              <a:lnSpc>
                <a:spcPct val="85000"/>
              </a:lnSpc>
              <a:spcBef>
                <a:spcPts val="0"/>
              </a:spcBef>
              <a:spcAft>
                <a:spcPts val="0"/>
              </a:spcAft>
              <a:buSzPts val="2100"/>
              <a:buFont typeface="EB Garamond Medium"/>
              <a:buChar char="●"/>
            </a:pPr>
            <a:r>
              <a:rPr lang="en" sz="2100">
                <a:highlight>
                  <a:srgbClr val="00517C"/>
                </a:highlight>
                <a:latin typeface="EB Garamond Medium"/>
                <a:ea typeface="EB Garamond Medium"/>
                <a:cs typeface="EB Garamond Medium"/>
                <a:sym typeface="EB Garamond Medium"/>
              </a:rPr>
              <a:t> high viscosity of GPEs suppress the dissolution of  PS </a:t>
            </a:r>
            <a:endParaRPr sz="2100">
              <a:highlight>
                <a:srgbClr val="00517C"/>
              </a:highlight>
              <a:latin typeface="EB Garamond Medium"/>
              <a:ea typeface="EB Garamond Medium"/>
              <a:cs typeface="EB Garamond Medium"/>
              <a:sym typeface="EB Garamond Medium"/>
            </a:endParaRPr>
          </a:p>
          <a:p>
            <a:pPr indent="0" lvl="0" marL="457200" rtl="0" algn="just">
              <a:lnSpc>
                <a:spcPct val="85000"/>
              </a:lnSpc>
              <a:spcBef>
                <a:spcPts val="0"/>
              </a:spcBef>
              <a:spcAft>
                <a:spcPts val="0"/>
              </a:spcAft>
              <a:buNone/>
            </a:pPr>
            <a:r>
              <a:t/>
            </a:r>
            <a:endParaRPr sz="2100">
              <a:highlight>
                <a:schemeClr val="lt1"/>
              </a:highlight>
              <a:latin typeface="EB Garamond Medium"/>
              <a:ea typeface="EB Garamond Medium"/>
              <a:cs typeface="EB Garamond Medium"/>
              <a:sym typeface="EB Garamond Medium"/>
            </a:endParaRPr>
          </a:p>
          <a:p>
            <a:pPr indent="-361950" lvl="0" marL="457200" rtl="0" algn="just">
              <a:lnSpc>
                <a:spcPct val="85000"/>
              </a:lnSpc>
              <a:spcBef>
                <a:spcPts val="0"/>
              </a:spcBef>
              <a:spcAft>
                <a:spcPts val="0"/>
              </a:spcAft>
              <a:buSzPts val="2100"/>
              <a:buFont typeface="EB Garamond Medium"/>
              <a:buChar char="●"/>
            </a:pPr>
            <a:r>
              <a:rPr lang="en" sz="2100">
                <a:highlight>
                  <a:schemeClr val="lt1"/>
                </a:highlight>
                <a:latin typeface="EB Garamond Medium"/>
                <a:ea typeface="EB Garamond Medium"/>
                <a:cs typeface="EB Garamond Medium"/>
                <a:sym typeface="EB Garamond Medium"/>
              </a:rPr>
              <a:t>avoid Electrolyte  leakage </a:t>
            </a:r>
            <a:r>
              <a:rPr lang="en" sz="2100">
                <a:latin typeface="EB Garamond Medium"/>
                <a:ea typeface="EB Garamond Medium"/>
                <a:cs typeface="EB Garamond Medium"/>
                <a:sym typeface="EB Garamond Medium"/>
              </a:rPr>
              <a:t>→</a:t>
            </a:r>
            <a:r>
              <a:rPr lang="en" sz="2100">
                <a:highlight>
                  <a:schemeClr val="lt1"/>
                </a:highlight>
                <a:latin typeface="EB Garamond Medium"/>
                <a:ea typeface="EB Garamond Medium"/>
                <a:cs typeface="EB Garamond Medium"/>
                <a:sym typeface="EB Garamond Medium"/>
              </a:rPr>
              <a:t> </a:t>
            </a:r>
            <a:r>
              <a:rPr lang="en" sz="2100">
                <a:highlight>
                  <a:srgbClr val="00517C"/>
                </a:highlight>
                <a:latin typeface="EB Garamond Medium"/>
                <a:ea typeface="EB Garamond Medium"/>
                <a:cs typeface="EB Garamond Medium"/>
                <a:sym typeface="EB Garamond Medium"/>
              </a:rPr>
              <a:t>LE trapped inside the polymer matrix </a:t>
            </a:r>
            <a:endParaRPr sz="2100">
              <a:highlight>
                <a:srgbClr val="00517C"/>
              </a:highlight>
              <a:latin typeface="EB Garamond Medium"/>
              <a:ea typeface="EB Garamond Medium"/>
              <a:cs typeface="EB Garamond Medium"/>
              <a:sym typeface="EB Garamond Medium"/>
            </a:endParaRPr>
          </a:p>
          <a:p>
            <a:pPr indent="0" lvl="0" marL="457200" rtl="0" algn="just">
              <a:lnSpc>
                <a:spcPct val="85000"/>
              </a:lnSpc>
              <a:spcBef>
                <a:spcPts val="0"/>
              </a:spcBef>
              <a:spcAft>
                <a:spcPts val="0"/>
              </a:spcAft>
              <a:buNone/>
            </a:pPr>
            <a:r>
              <a:t/>
            </a:r>
            <a:endParaRPr sz="2100">
              <a:highlight>
                <a:srgbClr val="00517C"/>
              </a:highlight>
              <a:latin typeface="EB Garamond Medium"/>
              <a:ea typeface="EB Garamond Medium"/>
              <a:cs typeface="EB Garamond Medium"/>
              <a:sym typeface="EB Garamond Medium"/>
            </a:endParaRPr>
          </a:p>
          <a:p>
            <a:pPr indent="-361950" lvl="0" marL="457200" rtl="0" algn="just">
              <a:lnSpc>
                <a:spcPct val="85000"/>
              </a:lnSpc>
              <a:spcBef>
                <a:spcPts val="0"/>
              </a:spcBef>
              <a:spcAft>
                <a:spcPts val="0"/>
              </a:spcAft>
              <a:buSzPts val="2100"/>
              <a:buFont typeface="Arial"/>
              <a:buChar char="●"/>
            </a:pPr>
            <a:r>
              <a:rPr lang="en" sz="2100">
                <a:highlight>
                  <a:srgbClr val="00517C"/>
                </a:highlight>
                <a:latin typeface="EB Garamond Medium"/>
                <a:ea typeface="EB Garamond Medium"/>
                <a:cs typeface="EB Garamond Medium"/>
                <a:sym typeface="EB Garamond Medium"/>
              </a:rPr>
              <a:t>high mech strength</a:t>
            </a:r>
            <a:r>
              <a:rPr lang="en" sz="2100">
                <a:latin typeface="EB Garamond Medium"/>
                <a:ea typeface="EB Garamond Medium"/>
                <a:cs typeface="EB Garamond Medium"/>
                <a:sym typeface="EB Garamond Medium"/>
              </a:rPr>
              <a:t>→no </a:t>
            </a:r>
            <a:r>
              <a:rPr lang="en" sz="2100">
                <a:highlight>
                  <a:srgbClr val="00517C"/>
                </a:highlight>
                <a:latin typeface="EB Garamond Medium"/>
                <a:ea typeface="EB Garamond Medium"/>
                <a:cs typeface="EB Garamond Medium"/>
                <a:sym typeface="EB Garamond Medium"/>
              </a:rPr>
              <a:t>Na metal dendrite formation, no  internal SC</a:t>
            </a:r>
            <a:endParaRPr sz="2100">
              <a:highlight>
                <a:srgbClr val="00517C"/>
              </a:highlight>
              <a:latin typeface="EB Garamond Medium"/>
              <a:ea typeface="EB Garamond Medium"/>
              <a:cs typeface="EB Garamond Medium"/>
              <a:sym typeface="EB Garamond Medium"/>
            </a:endParaRPr>
          </a:p>
          <a:p>
            <a:pPr indent="0" lvl="0" marL="457200" rtl="0" algn="just">
              <a:lnSpc>
                <a:spcPct val="85000"/>
              </a:lnSpc>
              <a:spcBef>
                <a:spcPts val="0"/>
              </a:spcBef>
              <a:spcAft>
                <a:spcPts val="0"/>
              </a:spcAft>
              <a:buNone/>
            </a:pPr>
            <a:r>
              <a:t/>
            </a:r>
            <a:endParaRPr sz="2100">
              <a:highlight>
                <a:srgbClr val="00517C"/>
              </a:highlight>
              <a:latin typeface="EB Garamond Medium"/>
              <a:ea typeface="EB Garamond Medium"/>
              <a:cs typeface="EB Garamond Medium"/>
              <a:sym typeface="EB Garamond Medium"/>
            </a:endParaRPr>
          </a:p>
          <a:p>
            <a:pPr indent="-361950" lvl="0" marL="457200" rtl="0" algn="just">
              <a:lnSpc>
                <a:spcPct val="85000"/>
              </a:lnSpc>
              <a:spcBef>
                <a:spcPts val="0"/>
              </a:spcBef>
              <a:spcAft>
                <a:spcPts val="0"/>
              </a:spcAft>
              <a:buSzPts val="2100"/>
              <a:buFont typeface="EB Garamond Medium"/>
              <a:buChar char="●"/>
            </a:pPr>
            <a:r>
              <a:rPr lang="en" sz="2100">
                <a:highlight>
                  <a:srgbClr val="00517C"/>
                </a:highlight>
                <a:latin typeface="EB Garamond Medium"/>
                <a:ea typeface="EB Garamond Medium"/>
                <a:cs typeface="EB Garamond Medium"/>
                <a:sym typeface="EB Garamond Medium"/>
              </a:rPr>
              <a:t>high ionic conductivity </a:t>
            </a:r>
            <a:endParaRPr sz="2100">
              <a:highlight>
                <a:srgbClr val="00517C"/>
              </a:highlight>
              <a:latin typeface="EB Garamond Medium"/>
              <a:ea typeface="EB Garamond Medium"/>
              <a:cs typeface="EB Garamond Medium"/>
              <a:sym typeface="EB Garamond Medium"/>
            </a:endParaRPr>
          </a:p>
          <a:p>
            <a:pPr indent="0" lvl="0" marL="457200" rtl="0" algn="just">
              <a:lnSpc>
                <a:spcPct val="85000"/>
              </a:lnSpc>
              <a:spcBef>
                <a:spcPts val="0"/>
              </a:spcBef>
              <a:spcAft>
                <a:spcPts val="0"/>
              </a:spcAft>
              <a:buNone/>
            </a:pPr>
            <a:r>
              <a:t/>
            </a:r>
            <a:endParaRPr sz="2100">
              <a:highlight>
                <a:srgbClr val="00517C"/>
              </a:highlight>
              <a:latin typeface="EB Garamond Medium"/>
              <a:ea typeface="EB Garamond Medium"/>
              <a:cs typeface="EB Garamond Medium"/>
              <a:sym typeface="EB Garamond Medium"/>
            </a:endParaRPr>
          </a:p>
          <a:p>
            <a:pPr indent="-361950" lvl="0" marL="457200" rtl="0" algn="just">
              <a:lnSpc>
                <a:spcPct val="85000"/>
              </a:lnSpc>
              <a:spcBef>
                <a:spcPts val="0"/>
              </a:spcBef>
              <a:spcAft>
                <a:spcPts val="0"/>
              </a:spcAft>
              <a:buSzPts val="2100"/>
              <a:buFont typeface="EB Garamond Medium"/>
              <a:buChar char="●"/>
            </a:pPr>
            <a:r>
              <a:rPr lang="en" sz="2100">
                <a:highlight>
                  <a:srgbClr val="00517C"/>
                </a:highlight>
                <a:latin typeface="EB Garamond Medium"/>
                <a:ea typeface="EB Garamond Medium"/>
                <a:cs typeface="EB Garamond Medium"/>
                <a:sym typeface="EB Garamond Medium"/>
              </a:rPr>
              <a:t>Extremely stable cycling (2500 cyc),discharge capacity 600mAhgs−1 at 2C and an average CE of 99.91%</a:t>
            </a:r>
            <a:endParaRPr sz="2100">
              <a:highlight>
                <a:srgbClr val="00517C"/>
              </a:highlight>
              <a:latin typeface="EB Garamond Medium"/>
              <a:ea typeface="EB Garamond Medium"/>
              <a:cs typeface="EB Garamond Medium"/>
              <a:sym typeface="EB Garamond Medium"/>
            </a:endParaRPr>
          </a:p>
        </p:txBody>
      </p:sp>
      <p:pic>
        <p:nvPicPr>
          <p:cNvPr id="197" name="Google Shape;197;p31"/>
          <p:cNvPicPr preferRelativeResize="0"/>
          <p:nvPr/>
        </p:nvPicPr>
        <p:blipFill>
          <a:blip r:embed="rId3">
            <a:alphaModFix/>
          </a:blip>
          <a:stretch>
            <a:fillRect/>
          </a:stretch>
        </p:blipFill>
        <p:spPr>
          <a:xfrm>
            <a:off x="6598200" y="1475500"/>
            <a:ext cx="2302050" cy="301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04375"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latin typeface="EB Garamond"/>
                <a:ea typeface="EB Garamond"/>
                <a:cs typeface="EB Garamond"/>
                <a:sym typeface="EB Garamond"/>
              </a:rPr>
              <a:t>Introduction</a:t>
            </a:r>
            <a:endParaRPr b="1" sz="3500">
              <a:latin typeface="EB Garamond"/>
              <a:ea typeface="EB Garamond"/>
              <a:cs typeface="EB Garamond"/>
              <a:sym typeface="EB Garamond"/>
            </a:endParaRPr>
          </a:p>
        </p:txBody>
      </p:sp>
      <p:sp>
        <p:nvSpPr>
          <p:cNvPr id="74" name="Google Shape;74;p14"/>
          <p:cNvSpPr txBox="1"/>
          <p:nvPr>
            <p:ph idx="1" type="body"/>
          </p:nvPr>
        </p:nvSpPr>
        <p:spPr>
          <a:xfrm>
            <a:off x="263775" y="1594025"/>
            <a:ext cx="4853400" cy="2622900"/>
          </a:xfrm>
          <a:prstGeom prst="rect">
            <a:avLst/>
          </a:prstGeom>
        </p:spPr>
        <p:txBody>
          <a:bodyPr anchorCtr="0" anchor="t" bIns="91425" lIns="91425" spcFirstLastPara="1" rIns="91425" wrap="square" tIns="91425">
            <a:noAutofit/>
          </a:bodyPr>
          <a:lstStyle/>
          <a:p>
            <a:pPr indent="-342900" lvl="0" marL="457200" rtl="0" algn="just">
              <a:lnSpc>
                <a:spcPct val="95000"/>
              </a:lnSpc>
              <a:spcBef>
                <a:spcPts val="1000"/>
              </a:spcBef>
              <a:spcAft>
                <a:spcPts val="0"/>
              </a:spcAft>
              <a:buSzPts val="1800"/>
              <a:buFont typeface="EB Garamond"/>
              <a:buChar char="●"/>
            </a:pPr>
            <a:r>
              <a:rPr lang="en" sz="1800">
                <a:highlight>
                  <a:schemeClr val="lt1"/>
                </a:highlight>
                <a:latin typeface="EB Garamond"/>
                <a:ea typeface="EB Garamond"/>
                <a:cs typeface="EB Garamond"/>
                <a:sym typeface="EB Garamond"/>
              </a:rPr>
              <a:t>As society progresses and natural resources become scarce, individuals must shift towards utilizing sustainable forms of energy.</a:t>
            </a:r>
            <a:endParaRPr sz="1800">
              <a:highlight>
                <a:schemeClr val="lt1"/>
              </a:highlight>
              <a:latin typeface="EB Garamond"/>
              <a:ea typeface="EB Garamond"/>
              <a:cs typeface="EB Garamond"/>
              <a:sym typeface="EB Garamond"/>
            </a:endParaRPr>
          </a:p>
          <a:p>
            <a:pPr indent="-344170" lvl="0" marL="457200" rtl="0" algn="just">
              <a:lnSpc>
                <a:spcPct val="95000"/>
              </a:lnSpc>
              <a:spcBef>
                <a:spcPts val="0"/>
              </a:spcBef>
              <a:spcAft>
                <a:spcPts val="0"/>
              </a:spcAft>
              <a:buSzPts val="1820"/>
              <a:buFont typeface="EB Garamond"/>
              <a:buChar char="●"/>
            </a:pPr>
            <a:r>
              <a:rPr lang="en" sz="1820">
                <a:latin typeface="EB Garamond"/>
                <a:ea typeface="EB Garamond"/>
                <a:cs typeface="EB Garamond"/>
                <a:sym typeface="EB Garamond"/>
              </a:rPr>
              <a:t>To address society's energy storage demands, new batteries must have lower cost, longer cycle life, greater energy density, and power density.</a:t>
            </a:r>
            <a:endParaRPr sz="1820">
              <a:latin typeface="EB Garamond"/>
              <a:ea typeface="EB Garamond"/>
              <a:cs typeface="EB Garamond"/>
              <a:sym typeface="EB Garamond"/>
            </a:endParaRPr>
          </a:p>
          <a:p>
            <a:pPr indent="-344170" lvl="0" marL="457200" rtl="0" algn="just">
              <a:lnSpc>
                <a:spcPct val="95000"/>
              </a:lnSpc>
              <a:spcBef>
                <a:spcPts val="0"/>
              </a:spcBef>
              <a:spcAft>
                <a:spcPts val="0"/>
              </a:spcAft>
              <a:buSzPts val="1820"/>
              <a:buFont typeface="EB Garamond"/>
              <a:buChar char="●"/>
            </a:pPr>
            <a:r>
              <a:rPr lang="en" sz="1820">
                <a:latin typeface="EB Garamond"/>
                <a:ea typeface="EB Garamond"/>
                <a:cs typeface="EB Garamond"/>
                <a:sym typeface="EB Garamond"/>
              </a:rPr>
              <a:t>Lithium-ion batteries have high cost, low energy density (100-200 Wh/kg), and poor safety performance.</a:t>
            </a:r>
            <a:endParaRPr sz="1820">
              <a:latin typeface="EB Garamond"/>
              <a:ea typeface="EB Garamond"/>
              <a:cs typeface="EB Garamond"/>
              <a:sym typeface="EB Garamond"/>
            </a:endParaRPr>
          </a:p>
          <a:p>
            <a:pPr indent="0" lvl="0" marL="457200" rtl="0" algn="just">
              <a:lnSpc>
                <a:spcPct val="95000"/>
              </a:lnSpc>
              <a:spcBef>
                <a:spcPts val="0"/>
              </a:spcBef>
              <a:spcAft>
                <a:spcPts val="1200"/>
              </a:spcAft>
              <a:buNone/>
            </a:pPr>
            <a:r>
              <a:t/>
            </a:r>
            <a:endParaRPr sz="1720">
              <a:latin typeface="EB Garamond"/>
              <a:ea typeface="EB Garamond"/>
              <a:cs typeface="EB Garamond"/>
              <a:sym typeface="EB Garamond"/>
            </a:endParaRPr>
          </a:p>
        </p:txBody>
      </p:sp>
      <p:pic>
        <p:nvPicPr>
          <p:cNvPr id="75" name="Google Shape;75;p14"/>
          <p:cNvPicPr preferRelativeResize="0"/>
          <p:nvPr/>
        </p:nvPicPr>
        <p:blipFill>
          <a:blip r:embed="rId3">
            <a:alphaModFix/>
          </a:blip>
          <a:stretch>
            <a:fillRect/>
          </a:stretch>
        </p:blipFill>
        <p:spPr>
          <a:xfrm>
            <a:off x="5203550" y="1594025"/>
            <a:ext cx="3755101" cy="22489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500">
                <a:latin typeface="EB Garamond ExtraBold"/>
                <a:ea typeface="EB Garamond ExtraBold"/>
                <a:cs typeface="EB Garamond ExtraBold"/>
                <a:sym typeface="EB Garamond ExtraBold"/>
              </a:rPr>
              <a:t>GPE synthesis</a:t>
            </a:r>
            <a:r>
              <a:rPr b="1" lang="en" sz="3500"/>
              <a:t> </a:t>
            </a:r>
            <a:endParaRPr b="1" sz="3500"/>
          </a:p>
        </p:txBody>
      </p:sp>
      <p:sp>
        <p:nvSpPr>
          <p:cNvPr id="203" name="Google Shape;203;p32"/>
          <p:cNvSpPr txBox="1"/>
          <p:nvPr>
            <p:ph idx="1" type="body"/>
          </p:nvPr>
        </p:nvSpPr>
        <p:spPr>
          <a:xfrm>
            <a:off x="154825" y="1362425"/>
            <a:ext cx="4694400" cy="3645900"/>
          </a:xfrm>
          <a:prstGeom prst="rect">
            <a:avLst/>
          </a:prstGeom>
        </p:spPr>
        <p:txBody>
          <a:bodyPr anchorCtr="0" anchor="t" bIns="91425" lIns="91425" spcFirstLastPara="1" rIns="91425" wrap="square" tIns="91425">
            <a:normAutofit fontScale="55000" lnSpcReduction="10000"/>
          </a:bodyPr>
          <a:lstStyle/>
          <a:p>
            <a:pPr indent="-335184" lvl="0" marL="457200" rtl="0" algn="just">
              <a:lnSpc>
                <a:spcPct val="105000"/>
              </a:lnSpc>
              <a:spcBef>
                <a:spcPts val="0"/>
              </a:spcBef>
              <a:spcAft>
                <a:spcPts val="0"/>
              </a:spcAft>
              <a:buSzPct val="100000"/>
              <a:buFont typeface="EB Garamond Medium"/>
              <a:buChar char="●"/>
            </a:pPr>
            <a:r>
              <a:rPr lang="en" sz="3051">
                <a:highlight>
                  <a:schemeClr val="lt1"/>
                </a:highlight>
                <a:latin typeface="EB Garamond Medium"/>
                <a:ea typeface="EB Garamond Medium"/>
                <a:cs typeface="EB Garamond Medium"/>
                <a:sym typeface="EB Garamond Medium"/>
              </a:rPr>
              <a:t>synthesized by free radical polymerization of a precursor solution containing PETA and LE using AIBN as a thermal initiator at 70°C </a:t>
            </a:r>
            <a:endParaRPr sz="3051">
              <a:highlight>
                <a:schemeClr val="lt1"/>
              </a:highlight>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t/>
            </a:r>
            <a:endParaRPr sz="3051">
              <a:highlight>
                <a:schemeClr val="lt1"/>
              </a:highlight>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t/>
            </a:r>
            <a:endParaRPr sz="3051">
              <a:highlight>
                <a:schemeClr val="lt1"/>
              </a:highlight>
              <a:latin typeface="EB Garamond Medium"/>
              <a:ea typeface="EB Garamond Medium"/>
              <a:cs typeface="EB Garamond Medium"/>
              <a:sym typeface="EB Garamond Medium"/>
            </a:endParaRPr>
          </a:p>
          <a:p>
            <a:pPr indent="-335184" lvl="0" marL="457200" rtl="0" algn="just">
              <a:lnSpc>
                <a:spcPct val="105000"/>
              </a:lnSpc>
              <a:spcBef>
                <a:spcPts val="0"/>
              </a:spcBef>
              <a:spcAft>
                <a:spcPts val="0"/>
              </a:spcAft>
              <a:buSzPct val="100000"/>
              <a:buFont typeface="EB Garamond Medium"/>
              <a:buChar char="●"/>
            </a:pPr>
            <a:r>
              <a:rPr lang="en" sz="3051">
                <a:highlight>
                  <a:srgbClr val="00517C"/>
                </a:highlight>
                <a:latin typeface="EB Garamond Medium"/>
                <a:ea typeface="EB Garamond Medium"/>
                <a:cs typeface="EB Garamond Medium"/>
                <a:sym typeface="EB Garamond Medium"/>
              </a:rPr>
              <a:t>LE sol (1M Na tetraphenylborate (C</a:t>
            </a:r>
            <a:r>
              <a:rPr lang="en" sz="3051">
                <a:highlight>
                  <a:schemeClr val="lt1"/>
                </a:highlight>
                <a:latin typeface="EB Garamond Medium"/>
                <a:ea typeface="EB Garamond Medium"/>
                <a:cs typeface="EB Garamond Medium"/>
                <a:sym typeface="EB Garamond Medium"/>
              </a:rPr>
              <a:t>6H5)4BNa, propylene carbonate C4H6O3 and 7wt% FEC fluoroethylene carbonate C3H3FO3) </a:t>
            </a:r>
            <a:endParaRPr sz="3051">
              <a:highlight>
                <a:schemeClr val="lt1"/>
              </a:highlight>
              <a:latin typeface="EB Garamond Medium"/>
              <a:ea typeface="EB Garamond Medium"/>
              <a:cs typeface="EB Garamond Medium"/>
              <a:sym typeface="EB Garamond Medium"/>
            </a:endParaRPr>
          </a:p>
          <a:p>
            <a:pPr indent="0" lvl="0" marL="457200" rtl="0" algn="just">
              <a:lnSpc>
                <a:spcPct val="105000"/>
              </a:lnSpc>
              <a:spcBef>
                <a:spcPts val="0"/>
              </a:spcBef>
              <a:spcAft>
                <a:spcPts val="0"/>
              </a:spcAft>
              <a:buNone/>
            </a:pPr>
            <a:r>
              <a:rPr lang="en" sz="3051">
                <a:highlight>
                  <a:schemeClr val="lt1"/>
                </a:highlight>
                <a:latin typeface="EB Garamond Medium"/>
                <a:ea typeface="EB Garamond Medium"/>
                <a:cs typeface="EB Garamond Medium"/>
                <a:sym typeface="EB Garamond Medium"/>
              </a:rPr>
              <a:t> </a:t>
            </a:r>
            <a:endParaRPr sz="3051">
              <a:highlight>
                <a:schemeClr val="lt1"/>
              </a:highlight>
              <a:latin typeface="EB Garamond Medium"/>
              <a:ea typeface="EB Garamond Medium"/>
              <a:cs typeface="EB Garamond Medium"/>
              <a:sym typeface="EB Garamond Medium"/>
            </a:endParaRPr>
          </a:p>
          <a:p>
            <a:pPr indent="-335184" lvl="0" marL="457200" rtl="0" algn="just">
              <a:lnSpc>
                <a:spcPct val="105000"/>
              </a:lnSpc>
              <a:spcBef>
                <a:spcPts val="0"/>
              </a:spcBef>
              <a:spcAft>
                <a:spcPts val="0"/>
              </a:spcAft>
              <a:buSzPct val="100000"/>
              <a:buFont typeface="EB Garamond Medium"/>
              <a:buChar char="●"/>
            </a:pPr>
            <a:r>
              <a:rPr lang="en" sz="3051">
                <a:highlight>
                  <a:srgbClr val="00517C"/>
                </a:highlight>
                <a:latin typeface="EB Garamond Medium"/>
                <a:ea typeface="EB Garamond Medium"/>
                <a:cs typeface="EB Garamond Medium"/>
                <a:sym typeface="EB Garamond Medium"/>
              </a:rPr>
              <a:t>PETA : </a:t>
            </a:r>
            <a:r>
              <a:rPr lang="en" sz="3051">
                <a:highlight>
                  <a:schemeClr val="lt1"/>
                </a:highlight>
                <a:latin typeface="EB Garamond Medium"/>
                <a:ea typeface="EB Garamond Medium"/>
                <a:cs typeface="EB Garamond Medium"/>
                <a:sym typeface="EB Garamond Medium"/>
              </a:rPr>
              <a:t>pentaerythritol triacrylate C14H18O7</a:t>
            </a:r>
            <a:endParaRPr sz="3051">
              <a:highlight>
                <a:schemeClr val="lt1"/>
              </a:highlight>
              <a:latin typeface="EB Garamond Medium"/>
              <a:ea typeface="EB Garamond Medium"/>
              <a:cs typeface="EB Garamond Medium"/>
              <a:sym typeface="EB Garamond Medium"/>
            </a:endParaRPr>
          </a:p>
          <a:p>
            <a:pPr indent="0" lvl="0" marL="457200" rtl="0" algn="just">
              <a:lnSpc>
                <a:spcPct val="105000"/>
              </a:lnSpc>
              <a:spcBef>
                <a:spcPts val="0"/>
              </a:spcBef>
              <a:spcAft>
                <a:spcPts val="0"/>
              </a:spcAft>
              <a:buNone/>
            </a:pPr>
            <a:r>
              <a:t/>
            </a:r>
            <a:endParaRPr sz="3051">
              <a:highlight>
                <a:schemeClr val="lt1"/>
              </a:highlight>
              <a:latin typeface="EB Garamond Medium"/>
              <a:ea typeface="EB Garamond Medium"/>
              <a:cs typeface="EB Garamond Medium"/>
              <a:sym typeface="EB Garamond Medium"/>
            </a:endParaRPr>
          </a:p>
          <a:p>
            <a:pPr indent="-335184" lvl="0" marL="457200" rtl="0" algn="just">
              <a:lnSpc>
                <a:spcPct val="105000"/>
              </a:lnSpc>
              <a:spcBef>
                <a:spcPts val="0"/>
              </a:spcBef>
              <a:spcAft>
                <a:spcPts val="0"/>
              </a:spcAft>
              <a:buSzPct val="100000"/>
              <a:buFont typeface="EB Garamond Medium"/>
              <a:buChar char="●"/>
            </a:pPr>
            <a:r>
              <a:rPr lang="en" sz="3051">
                <a:highlight>
                  <a:schemeClr val="lt1"/>
                </a:highlight>
                <a:latin typeface="EB Garamond Medium"/>
                <a:ea typeface="EB Garamond Medium"/>
                <a:cs typeface="EB Garamond Medium"/>
                <a:sym typeface="EB Garamond Medium"/>
              </a:rPr>
              <a:t>AIBN : azobisisobutyronitrile C8H12N4</a:t>
            </a:r>
            <a:endParaRPr sz="3051">
              <a:highlight>
                <a:schemeClr val="lt1"/>
              </a:highlight>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t/>
            </a:r>
            <a:endParaRPr sz="1600">
              <a:highlight>
                <a:srgbClr val="00517C"/>
              </a:highlight>
              <a:latin typeface="Arial"/>
              <a:ea typeface="Arial"/>
              <a:cs typeface="Arial"/>
              <a:sym typeface="Arial"/>
            </a:endParaRPr>
          </a:p>
          <a:p>
            <a:pPr indent="0" lvl="0" marL="457200" rtl="0" algn="l">
              <a:lnSpc>
                <a:spcPct val="105000"/>
              </a:lnSpc>
              <a:spcBef>
                <a:spcPts val="0"/>
              </a:spcBef>
              <a:spcAft>
                <a:spcPts val="0"/>
              </a:spcAft>
              <a:buSzPct val="55000"/>
              <a:buNone/>
            </a:pPr>
            <a:r>
              <a:t/>
            </a:r>
            <a:endParaRPr sz="1700">
              <a:highlight>
                <a:srgbClr val="00517C"/>
              </a:highlight>
              <a:latin typeface="Arial"/>
              <a:ea typeface="Arial"/>
              <a:cs typeface="Arial"/>
              <a:sym typeface="Arial"/>
            </a:endParaRPr>
          </a:p>
          <a:p>
            <a:pPr indent="0" lvl="0" marL="0" rtl="0" algn="l">
              <a:lnSpc>
                <a:spcPct val="105000"/>
              </a:lnSpc>
              <a:spcBef>
                <a:spcPts val="0"/>
              </a:spcBef>
              <a:spcAft>
                <a:spcPts val="1200"/>
              </a:spcAft>
              <a:buSzPct val="61111"/>
              <a:buNone/>
            </a:pPr>
            <a:r>
              <a:t/>
            </a:r>
            <a:endParaRPr sz="1530"/>
          </a:p>
        </p:txBody>
      </p:sp>
      <p:pic>
        <p:nvPicPr>
          <p:cNvPr id="204" name="Google Shape;204;p32"/>
          <p:cNvPicPr preferRelativeResize="0"/>
          <p:nvPr/>
        </p:nvPicPr>
        <p:blipFill rotWithShape="1">
          <a:blip r:embed="rId3">
            <a:alphaModFix/>
          </a:blip>
          <a:srcRect b="76214" l="0" r="0" t="0"/>
          <a:stretch/>
        </p:blipFill>
        <p:spPr>
          <a:xfrm>
            <a:off x="4970325" y="1035450"/>
            <a:ext cx="3954450" cy="1222825"/>
          </a:xfrm>
          <a:prstGeom prst="rect">
            <a:avLst/>
          </a:prstGeom>
          <a:noFill/>
          <a:ln>
            <a:noFill/>
          </a:ln>
        </p:spPr>
      </p:pic>
      <p:pic>
        <p:nvPicPr>
          <p:cNvPr id="205" name="Google Shape;205;p32"/>
          <p:cNvPicPr preferRelativeResize="0"/>
          <p:nvPr/>
        </p:nvPicPr>
        <p:blipFill>
          <a:blip r:embed="rId4">
            <a:alphaModFix/>
          </a:blip>
          <a:stretch>
            <a:fillRect/>
          </a:stretch>
        </p:blipFill>
        <p:spPr>
          <a:xfrm>
            <a:off x="5796975" y="2571750"/>
            <a:ext cx="2447925" cy="1924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idx="4294967295" type="body"/>
          </p:nvPr>
        </p:nvSpPr>
        <p:spPr>
          <a:xfrm>
            <a:off x="123950" y="722175"/>
            <a:ext cx="4928400" cy="49107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275"/>
              <a:buNone/>
            </a:pPr>
            <a:r>
              <a:rPr lang="en" sz="1600">
                <a:latin typeface="EB Garamond SemiBold"/>
                <a:ea typeface="EB Garamond SemiBold"/>
                <a:cs typeface="EB Garamond SemiBold"/>
                <a:sym typeface="EB Garamond SemiBold"/>
              </a:rPr>
              <a:t>The discharge process in Na-S battery can be roughly divided into following 4 stages:</a:t>
            </a:r>
            <a:endParaRPr sz="1600">
              <a:latin typeface="EB Garamond SemiBold"/>
              <a:ea typeface="EB Garamond SemiBold"/>
              <a:cs typeface="EB Garamond SemiBold"/>
              <a:sym typeface="EB Garamond SemiBold"/>
            </a:endParaRPr>
          </a:p>
          <a:p>
            <a:pPr indent="-323850" lvl="0" marL="457200" rtl="0" algn="just">
              <a:lnSpc>
                <a:spcPct val="95000"/>
              </a:lnSpc>
              <a:spcBef>
                <a:spcPts val="1400"/>
              </a:spcBef>
              <a:spcAft>
                <a:spcPts val="0"/>
              </a:spcAft>
              <a:buSzPts val="1500"/>
              <a:buFont typeface="EB Garamond Medium"/>
              <a:buChar char="●"/>
            </a:pPr>
            <a:r>
              <a:rPr lang="en" sz="1500" u="sng">
                <a:latin typeface="EB Garamond Medium"/>
                <a:ea typeface="EB Garamond Medium"/>
                <a:cs typeface="EB Garamond Medium"/>
                <a:sym typeface="EB Garamond Medium"/>
              </a:rPr>
              <a:t>Solid–Liquid</a:t>
            </a:r>
            <a:r>
              <a:rPr lang="en" sz="1500">
                <a:latin typeface="EB Garamond Medium"/>
                <a:ea typeface="EB Garamond Medium"/>
                <a:cs typeface="EB Garamond Medium"/>
                <a:sym typeface="EB Garamond Medium"/>
              </a:rPr>
              <a:t> : The solid S obtains e- and combines with Na+ to form long-chain </a:t>
            </a:r>
            <a:r>
              <a:rPr lang="en" sz="1500">
                <a:solidFill>
                  <a:srgbClr val="E2EEFF"/>
                </a:solidFill>
                <a:latin typeface="EB Garamond Medium"/>
                <a:ea typeface="EB Garamond Medium"/>
                <a:cs typeface="EB Garamond Medium"/>
                <a:sym typeface="EB Garamond Medium"/>
              </a:rPr>
              <a:t>Na</a:t>
            </a:r>
            <a:r>
              <a:rPr baseline="-25000" lang="en" sz="1500">
                <a:solidFill>
                  <a:srgbClr val="E2EEFF"/>
                </a:solidFill>
                <a:latin typeface="EB Garamond Medium"/>
                <a:ea typeface="EB Garamond Medium"/>
                <a:cs typeface="EB Garamond Medium"/>
                <a:sym typeface="EB Garamond Medium"/>
              </a:rPr>
              <a:t>2</a:t>
            </a:r>
            <a:r>
              <a:rPr lang="en" sz="1500">
                <a:solidFill>
                  <a:srgbClr val="E2EEFF"/>
                </a:solidFill>
                <a:latin typeface="EB Garamond Medium"/>
                <a:ea typeface="EB Garamond Medium"/>
                <a:cs typeface="EB Garamond Medium"/>
                <a:sym typeface="EB Garamond Medium"/>
              </a:rPr>
              <a:t>S</a:t>
            </a:r>
            <a:r>
              <a:rPr baseline="-25000" lang="en" sz="1500">
                <a:solidFill>
                  <a:srgbClr val="E2EEFF"/>
                </a:solidFill>
                <a:latin typeface="EB Garamond Medium"/>
                <a:ea typeface="EB Garamond Medium"/>
                <a:cs typeface="EB Garamond Medium"/>
                <a:sym typeface="EB Garamond Medium"/>
              </a:rPr>
              <a:t>x</a:t>
            </a:r>
            <a:r>
              <a:rPr lang="en" sz="1500">
                <a:latin typeface="EB Garamond Medium"/>
                <a:ea typeface="EB Garamond Medium"/>
                <a:cs typeface="EB Garamond Medium"/>
                <a:sym typeface="EB Garamond Medium"/>
              </a:rPr>
              <a:t>. This involves charge transfer.</a:t>
            </a:r>
            <a:endParaRPr sz="1500">
              <a:latin typeface="EB Garamond Medium"/>
              <a:ea typeface="EB Garamond Medium"/>
              <a:cs typeface="EB Garamond Medium"/>
              <a:sym typeface="EB Garamond Medium"/>
            </a:endParaRPr>
          </a:p>
          <a:p>
            <a:pPr indent="-323850" lvl="0" marL="457200" rtl="0" algn="just">
              <a:lnSpc>
                <a:spcPct val="95000"/>
              </a:lnSpc>
              <a:spcBef>
                <a:spcPts val="0"/>
              </a:spcBef>
              <a:spcAft>
                <a:spcPts val="0"/>
              </a:spcAft>
              <a:buSzPts val="1500"/>
              <a:buFont typeface="EB Garamond Medium"/>
              <a:buChar char="●"/>
            </a:pPr>
            <a:r>
              <a:rPr lang="en" sz="1500" u="sng">
                <a:latin typeface="EB Garamond Medium"/>
                <a:ea typeface="EB Garamond Medium"/>
                <a:cs typeface="EB Garamond Medium"/>
                <a:sym typeface="EB Garamond Medium"/>
              </a:rPr>
              <a:t>Liquid–Liquid</a:t>
            </a:r>
            <a:r>
              <a:rPr lang="en" sz="1500">
                <a:latin typeface="EB Garamond Medium"/>
                <a:ea typeface="EB Garamond Medium"/>
                <a:cs typeface="EB Garamond Medium"/>
                <a:sym typeface="EB Garamond Medium"/>
              </a:rPr>
              <a:t> : Long-chain </a:t>
            </a:r>
            <a:r>
              <a:rPr lang="en" sz="1500">
                <a:solidFill>
                  <a:srgbClr val="E2EEFF"/>
                </a:solidFill>
                <a:latin typeface="EB Garamond Medium"/>
                <a:ea typeface="EB Garamond Medium"/>
                <a:cs typeface="EB Garamond Medium"/>
                <a:sym typeface="EB Garamond Medium"/>
              </a:rPr>
              <a:t>Na</a:t>
            </a:r>
            <a:r>
              <a:rPr baseline="-25000" lang="en" sz="1500">
                <a:solidFill>
                  <a:srgbClr val="E2EEFF"/>
                </a:solidFill>
                <a:latin typeface="EB Garamond Medium"/>
                <a:ea typeface="EB Garamond Medium"/>
                <a:cs typeface="EB Garamond Medium"/>
                <a:sym typeface="EB Garamond Medium"/>
              </a:rPr>
              <a:t>2</a:t>
            </a:r>
            <a:r>
              <a:rPr lang="en" sz="1500">
                <a:solidFill>
                  <a:srgbClr val="E2EEFF"/>
                </a:solidFill>
                <a:latin typeface="EB Garamond Medium"/>
                <a:ea typeface="EB Garamond Medium"/>
                <a:cs typeface="EB Garamond Medium"/>
                <a:sym typeface="EB Garamond Medium"/>
              </a:rPr>
              <a:t>S</a:t>
            </a:r>
            <a:r>
              <a:rPr baseline="-25000" lang="en" sz="1500">
                <a:solidFill>
                  <a:srgbClr val="E2EEFF"/>
                </a:solidFill>
                <a:latin typeface="EB Garamond Medium"/>
                <a:ea typeface="EB Garamond Medium"/>
                <a:cs typeface="EB Garamond Medium"/>
                <a:sym typeface="EB Garamond Medium"/>
              </a:rPr>
              <a:t>x </a:t>
            </a:r>
            <a:r>
              <a:rPr lang="en" sz="1500">
                <a:latin typeface="EB Garamond Medium"/>
                <a:ea typeface="EB Garamond Medium"/>
                <a:cs typeface="EB Garamond Medium"/>
                <a:sym typeface="EB Garamond Medium"/>
              </a:rPr>
              <a:t>are reduced to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r>
              <a:rPr baseline="-25000" lang="en" sz="1500">
                <a:latin typeface="EB Garamond Medium"/>
                <a:ea typeface="EB Garamond Medium"/>
                <a:cs typeface="EB Garamond Medium"/>
                <a:sym typeface="EB Garamond Medium"/>
              </a:rPr>
              <a:t>4</a:t>
            </a:r>
            <a:r>
              <a:rPr lang="en" sz="1500">
                <a:latin typeface="EB Garamond Medium"/>
                <a:ea typeface="EB Garamond Medium"/>
                <a:cs typeface="EB Garamond Medium"/>
                <a:sym typeface="EB Garamond Medium"/>
              </a:rPr>
              <a:t>, they can dissolve in electrolyte(main process of shuttle effect).</a:t>
            </a:r>
            <a:endParaRPr sz="1500">
              <a:latin typeface="EB Garamond Medium"/>
              <a:ea typeface="EB Garamond Medium"/>
              <a:cs typeface="EB Garamond Medium"/>
              <a:sym typeface="EB Garamond Medium"/>
            </a:endParaRPr>
          </a:p>
          <a:p>
            <a:pPr indent="-323850" lvl="0" marL="457200" rtl="0" algn="just">
              <a:lnSpc>
                <a:spcPct val="95000"/>
              </a:lnSpc>
              <a:spcBef>
                <a:spcPts val="0"/>
              </a:spcBef>
              <a:spcAft>
                <a:spcPts val="0"/>
              </a:spcAft>
              <a:buSzPts val="1500"/>
              <a:buFont typeface="EB Garamond Medium"/>
              <a:buChar char="●"/>
            </a:pPr>
            <a:r>
              <a:rPr lang="en" sz="1500" u="sng">
                <a:latin typeface="EB Garamond Medium"/>
                <a:ea typeface="EB Garamond Medium"/>
                <a:cs typeface="EB Garamond Medium"/>
                <a:sym typeface="EB Garamond Medium"/>
              </a:rPr>
              <a:t>Liquid–Solid</a:t>
            </a:r>
            <a:r>
              <a:rPr lang="en" sz="1500">
                <a:latin typeface="EB Garamond Medium"/>
                <a:ea typeface="EB Garamond Medium"/>
                <a:cs typeface="EB Garamond Medium"/>
                <a:sym typeface="EB Garamond Medium"/>
              </a:rPr>
              <a:t> : The conversion kinetic of soluble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r>
              <a:rPr baseline="-25000" lang="en" sz="1500">
                <a:latin typeface="EB Garamond Medium"/>
                <a:ea typeface="EB Garamond Medium"/>
                <a:cs typeface="EB Garamond Medium"/>
                <a:sym typeface="EB Garamond Medium"/>
              </a:rPr>
              <a:t>4</a:t>
            </a:r>
            <a:r>
              <a:rPr lang="en" sz="1500">
                <a:latin typeface="EB Garamond Medium"/>
                <a:ea typeface="EB Garamond Medium"/>
                <a:cs typeface="EB Garamond Medium"/>
                <a:sym typeface="EB Garamond Medium"/>
              </a:rPr>
              <a:t> to insoluble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 is sluggish due to high energy barrier. Dissolution of </a:t>
            </a:r>
            <a:r>
              <a:rPr lang="en" sz="1500">
                <a:solidFill>
                  <a:srgbClr val="E2EEFF"/>
                </a:solidFill>
                <a:latin typeface="EB Garamond Medium"/>
                <a:ea typeface="EB Garamond Medium"/>
                <a:cs typeface="EB Garamond Medium"/>
                <a:sym typeface="EB Garamond Medium"/>
              </a:rPr>
              <a:t>Na</a:t>
            </a:r>
            <a:r>
              <a:rPr baseline="-25000" lang="en" sz="1500">
                <a:solidFill>
                  <a:srgbClr val="E2EEFF"/>
                </a:solidFill>
                <a:latin typeface="EB Garamond Medium"/>
                <a:ea typeface="EB Garamond Medium"/>
                <a:cs typeface="EB Garamond Medium"/>
                <a:sym typeface="EB Garamond Medium"/>
              </a:rPr>
              <a:t>2</a:t>
            </a:r>
            <a:r>
              <a:rPr lang="en" sz="1500">
                <a:solidFill>
                  <a:srgbClr val="E2EEFF"/>
                </a:solidFill>
                <a:latin typeface="EB Garamond Medium"/>
                <a:ea typeface="EB Garamond Medium"/>
                <a:cs typeface="EB Garamond Medium"/>
                <a:sym typeface="EB Garamond Medium"/>
              </a:rPr>
              <a:t>S</a:t>
            </a:r>
            <a:r>
              <a:rPr baseline="-25000" lang="en" sz="1500">
                <a:solidFill>
                  <a:srgbClr val="E2EEFF"/>
                </a:solidFill>
                <a:latin typeface="EB Garamond Medium"/>
                <a:ea typeface="EB Garamond Medium"/>
                <a:cs typeface="EB Garamond Medium"/>
                <a:sym typeface="EB Garamond Medium"/>
              </a:rPr>
              <a:t>x</a:t>
            </a:r>
            <a:r>
              <a:rPr lang="en" sz="1500">
                <a:latin typeface="EB Garamond Medium"/>
                <a:ea typeface="EB Garamond Medium"/>
                <a:cs typeface="EB Garamond Medium"/>
                <a:sym typeface="EB Garamond Medium"/>
              </a:rPr>
              <a:t> increases viscosity of electrolyte leading to internal resistance &amp; slow reaction kinetics.</a:t>
            </a:r>
            <a:endParaRPr sz="1500">
              <a:latin typeface="EB Garamond Medium"/>
              <a:ea typeface="EB Garamond Medium"/>
              <a:cs typeface="EB Garamond Medium"/>
              <a:sym typeface="EB Garamond Medium"/>
            </a:endParaRPr>
          </a:p>
          <a:p>
            <a:pPr indent="-323850" lvl="0" marL="457200" rtl="0" algn="just">
              <a:lnSpc>
                <a:spcPct val="95000"/>
              </a:lnSpc>
              <a:spcBef>
                <a:spcPts val="0"/>
              </a:spcBef>
              <a:spcAft>
                <a:spcPts val="0"/>
              </a:spcAft>
              <a:buSzPts val="1500"/>
              <a:buFont typeface="EB Garamond Medium"/>
              <a:buChar char="●"/>
            </a:pPr>
            <a:r>
              <a:rPr lang="en" sz="1500" u="sng">
                <a:latin typeface="EB Garamond Medium"/>
                <a:ea typeface="EB Garamond Medium"/>
                <a:cs typeface="EB Garamond Medium"/>
                <a:sym typeface="EB Garamond Medium"/>
              </a:rPr>
              <a:t>Solid–Solid</a:t>
            </a:r>
            <a:r>
              <a:rPr lang="en" sz="1500">
                <a:latin typeface="EB Garamond Medium"/>
                <a:ea typeface="EB Garamond Medium"/>
                <a:cs typeface="EB Garamond Medium"/>
                <a:sym typeface="EB Garamond Medium"/>
              </a:rPr>
              <a:t> : Reduction in solid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r>
              <a:rPr baseline="-25000" lang="en" sz="1500">
                <a:latin typeface="EB Garamond Medium"/>
                <a:ea typeface="EB Garamond Medium"/>
                <a:cs typeface="EB Garamond Medium"/>
                <a:sym typeface="EB Garamond Medium"/>
              </a:rPr>
              <a:t>2 </a:t>
            </a:r>
            <a:r>
              <a:rPr lang="en" sz="1500">
                <a:latin typeface="EB Garamond Medium"/>
                <a:ea typeface="EB Garamond Medium"/>
                <a:cs typeface="EB Garamond Medium"/>
                <a:sym typeface="EB Garamond Medium"/>
              </a:rPr>
              <a:t>to solid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 is mainly charge transfer process. But, difficult to occur due to inherent insulation of 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/Na</a:t>
            </a:r>
            <a:r>
              <a:rPr baseline="-25000" lang="en" sz="1500">
                <a:latin typeface="EB Garamond Medium"/>
                <a:ea typeface="EB Garamond Medium"/>
                <a:cs typeface="EB Garamond Medium"/>
                <a:sym typeface="EB Garamond Medium"/>
              </a:rPr>
              <a:t>2</a:t>
            </a:r>
            <a:r>
              <a:rPr lang="en" sz="1500">
                <a:latin typeface="EB Garamond Medium"/>
                <a:ea typeface="EB Garamond Medium"/>
                <a:cs typeface="EB Garamond Medium"/>
                <a:sym typeface="EB Garamond Medium"/>
              </a:rPr>
              <a:t>S.</a:t>
            </a:r>
            <a:endParaRPr sz="1500">
              <a:latin typeface="EB Garamond Medium"/>
              <a:ea typeface="EB Garamond Medium"/>
              <a:cs typeface="EB Garamond Medium"/>
              <a:sym typeface="EB Garamond Medium"/>
            </a:endParaRPr>
          </a:p>
          <a:p>
            <a:pPr indent="-228600" lvl="0" marL="0" rtl="0" algn="l">
              <a:lnSpc>
                <a:spcPct val="95000"/>
              </a:lnSpc>
              <a:spcBef>
                <a:spcPts val="1400"/>
              </a:spcBef>
              <a:spcAft>
                <a:spcPts val="0"/>
              </a:spcAft>
              <a:buSzPts val="275"/>
              <a:buNone/>
            </a:pPr>
            <a:r>
              <a:t/>
            </a:r>
            <a:endParaRPr sz="100">
              <a:solidFill>
                <a:srgbClr val="000000"/>
              </a:solidFill>
              <a:latin typeface="Arial"/>
              <a:ea typeface="Arial"/>
              <a:cs typeface="Arial"/>
              <a:sym typeface="Arial"/>
            </a:endParaRPr>
          </a:p>
          <a:p>
            <a:pPr indent="0" lvl="0" marL="0" rtl="0" algn="l">
              <a:lnSpc>
                <a:spcPct val="95000"/>
              </a:lnSpc>
              <a:spcBef>
                <a:spcPts val="1400"/>
              </a:spcBef>
              <a:spcAft>
                <a:spcPts val="1200"/>
              </a:spcAft>
              <a:buSzPts val="275"/>
              <a:buNone/>
            </a:pPr>
            <a:r>
              <a:t/>
            </a:r>
            <a:endParaRPr sz="250"/>
          </a:p>
        </p:txBody>
      </p:sp>
      <p:pic>
        <p:nvPicPr>
          <p:cNvPr id="211" name="Google Shape;211;p33"/>
          <p:cNvPicPr preferRelativeResize="0"/>
          <p:nvPr/>
        </p:nvPicPr>
        <p:blipFill>
          <a:blip r:embed="rId3">
            <a:alphaModFix/>
          </a:blip>
          <a:stretch>
            <a:fillRect/>
          </a:stretch>
        </p:blipFill>
        <p:spPr>
          <a:xfrm>
            <a:off x="5052350" y="1308425"/>
            <a:ext cx="4019625" cy="2383925"/>
          </a:xfrm>
          <a:prstGeom prst="rect">
            <a:avLst/>
          </a:prstGeom>
          <a:noFill/>
          <a:ln>
            <a:noFill/>
          </a:ln>
        </p:spPr>
      </p:pic>
      <p:sp>
        <p:nvSpPr>
          <p:cNvPr id="212" name="Google Shape;212;p33"/>
          <p:cNvSpPr txBox="1"/>
          <p:nvPr/>
        </p:nvSpPr>
        <p:spPr>
          <a:xfrm>
            <a:off x="5134650" y="3698900"/>
            <a:ext cx="3318300" cy="86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dk1"/>
                </a:solidFill>
                <a:latin typeface="EB Garamond Medium"/>
                <a:ea typeface="EB Garamond Medium"/>
                <a:cs typeface="EB Garamond Medium"/>
                <a:sym typeface="EB Garamond Medium"/>
              </a:rPr>
              <a:t>The kinetic issues and influence factors of reaction rate in RT Na-S battery</a:t>
            </a:r>
            <a:endParaRPr sz="13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
        <p:nvSpPr>
          <p:cNvPr id="213" name="Google Shape;213;p33"/>
          <p:cNvSpPr txBox="1"/>
          <p:nvPr/>
        </p:nvSpPr>
        <p:spPr>
          <a:xfrm>
            <a:off x="123950" y="137175"/>
            <a:ext cx="86391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EB Garamond ExtraBold"/>
                <a:ea typeface="EB Garamond ExtraBold"/>
                <a:cs typeface="EB Garamond ExtraBold"/>
                <a:sym typeface="EB Garamond ExtraBold"/>
              </a:rPr>
              <a:t>Accumulation of </a:t>
            </a:r>
            <a:r>
              <a:rPr lang="en" sz="1800">
                <a:solidFill>
                  <a:srgbClr val="E2EEFF"/>
                </a:solidFill>
                <a:latin typeface="EB Garamond ExtraBold"/>
                <a:ea typeface="EB Garamond ExtraBold"/>
                <a:cs typeface="EB Garamond ExtraBold"/>
                <a:sym typeface="EB Garamond ExtraBold"/>
              </a:rPr>
              <a:t>Na</a:t>
            </a:r>
            <a:r>
              <a:rPr baseline="-25000" lang="en" sz="1800">
                <a:solidFill>
                  <a:srgbClr val="E2EEFF"/>
                </a:solidFill>
                <a:latin typeface="EB Garamond ExtraBold"/>
                <a:ea typeface="EB Garamond ExtraBold"/>
                <a:cs typeface="EB Garamond ExtraBold"/>
                <a:sym typeface="EB Garamond ExtraBold"/>
              </a:rPr>
              <a:t>2</a:t>
            </a:r>
            <a:r>
              <a:rPr lang="en" sz="1800">
                <a:solidFill>
                  <a:srgbClr val="E2EEFF"/>
                </a:solidFill>
                <a:latin typeface="EB Garamond ExtraBold"/>
                <a:ea typeface="EB Garamond ExtraBold"/>
                <a:cs typeface="EB Garamond ExtraBold"/>
                <a:sym typeface="EB Garamond ExtraBold"/>
              </a:rPr>
              <a:t>S</a:t>
            </a:r>
            <a:r>
              <a:rPr baseline="-25000" lang="en" sz="1800">
                <a:solidFill>
                  <a:srgbClr val="E2EEFF"/>
                </a:solidFill>
                <a:latin typeface="EB Garamond ExtraBold"/>
                <a:ea typeface="EB Garamond ExtraBold"/>
                <a:cs typeface="EB Garamond ExtraBold"/>
                <a:sym typeface="EB Garamond ExtraBold"/>
              </a:rPr>
              <a:t>x</a:t>
            </a:r>
            <a:r>
              <a:rPr lang="en" sz="2000">
                <a:solidFill>
                  <a:schemeClr val="dk1"/>
                </a:solidFill>
                <a:latin typeface="EB Garamond ExtraBold"/>
                <a:ea typeface="EB Garamond ExtraBold"/>
                <a:cs typeface="EB Garamond ExtraBold"/>
                <a:sym typeface="EB Garamond ExtraBold"/>
              </a:rPr>
              <a:t> on the cathode leading to Slow Reaction rate and High internal  Resistance</a:t>
            </a:r>
            <a:endParaRPr sz="1800">
              <a:solidFill>
                <a:schemeClr val="dk1"/>
              </a:solidFill>
              <a:latin typeface="EB Garamond ExtraBold"/>
              <a:ea typeface="EB Garamond ExtraBold"/>
              <a:cs typeface="EB Garamond ExtraBold"/>
              <a:sym typeface="EB Garamond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Approach towards the solution</a:t>
            </a:r>
            <a:endParaRPr sz="3500">
              <a:latin typeface="EB Garamond ExtraBold"/>
              <a:ea typeface="EB Garamond ExtraBold"/>
              <a:cs typeface="EB Garamond ExtraBold"/>
              <a:sym typeface="EB Garamond ExtraBold"/>
            </a:endParaRPr>
          </a:p>
        </p:txBody>
      </p:sp>
      <p:sp>
        <p:nvSpPr>
          <p:cNvPr id="219" name="Google Shape;219;p34"/>
          <p:cNvSpPr txBox="1"/>
          <p:nvPr>
            <p:ph idx="1" type="body"/>
          </p:nvPr>
        </p:nvSpPr>
        <p:spPr>
          <a:xfrm>
            <a:off x="387900" y="1221650"/>
            <a:ext cx="8368200" cy="367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latin typeface="EB Garamond Medium"/>
                <a:ea typeface="EB Garamond Medium"/>
                <a:cs typeface="EB Garamond Medium"/>
                <a:sym typeface="EB Garamond Medium"/>
              </a:rPr>
              <a:t>C</a:t>
            </a:r>
            <a:r>
              <a:rPr lang="en">
                <a:latin typeface="EB Garamond Medium"/>
                <a:ea typeface="EB Garamond Medium"/>
                <a:cs typeface="EB Garamond Medium"/>
                <a:sym typeface="EB Garamond Medium"/>
              </a:rPr>
              <a:t>atalysts can be used in the S cathode, to accelerate the conversion of </a:t>
            </a:r>
            <a:r>
              <a:rPr lang="en">
                <a:solidFill>
                  <a:srgbClr val="E2EEFF"/>
                </a:solidFill>
                <a:latin typeface="EB Garamond Medium"/>
                <a:ea typeface="EB Garamond Medium"/>
                <a:cs typeface="EB Garamond Medium"/>
                <a:sym typeface="EB Garamond Medium"/>
              </a:rPr>
              <a:t>Na</a:t>
            </a:r>
            <a:r>
              <a:rPr baseline="-25000" lang="en">
                <a:solidFill>
                  <a:srgbClr val="E2EEFF"/>
                </a:solidFill>
                <a:latin typeface="EB Garamond Medium"/>
                <a:ea typeface="EB Garamond Medium"/>
                <a:cs typeface="EB Garamond Medium"/>
                <a:sym typeface="EB Garamond Medium"/>
              </a:rPr>
              <a:t>2</a:t>
            </a:r>
            <a:r>
              <a:rPr lang="en">
                <a:solidFill>
                  <a:srgbClr val="E2EEFF"/>
                </a:solidFill>
                <a:latin typeface="EB Garamond Medium"/>
                <a:ea typeface="EB Garamond Medium"/>
                <a:cs typeface="EB Garamond Medium"/>
                <a:sym typeface="EB Garamond Medium"/>
              </a:rPr>
              <a:t>S</a:t>
            </a:r>
            <a:r>
              <a:rPr baseline="-25000" lang="en">
                <a:solidFill>
                  <a:srgbClr val="E2EEFF"/>
                </a:solidFill>
                <a:latin typeface="EB Garamond Medium"/>
                <a:ea typeface="EB Garamond Medium"/>
                <a:cs typeface="EB Garamond Medium"/>
                <a:sym typeface="EB Garamond Medium"/>
              </a:rPr>
              <a:t>x</a:t>
            </a:r>
            <a:r>
              <a:rPr lang="en">
                <a:latin typeface="EB Garamond Medium"/>
                <a:ea typeface="EB Garamond Medium"/>
                <a:cs typeface="EB Garamond Medium"/>
                <a:sym typeface="EB Garamond Medium"/>
              </a:rPr>
              <a:t> by enhanced charge transfer and lowered energy barrier.</a:t>
            </a:r>
            <a:endParaRPr>
              <a:latin typeface="EB Garamond Medium"/>
              <a:ea typeface="EB Garamond Medium"/>
              <a:cs typeface="EB Garamond Medium"/>
              <a:sym typeface="EB Garamond Medium"/>
            </a:endParaRPr>
          </a:p>
          <a:p>
            <a:pPr indent="-342900" lvl="0" marL="457200" rtl="0" algn="l">
              <a:spcBef>
                <a:spcPts val="0"/>
              </a:spcBef>
              <a:spcAft>
                <a:spcPts val="0"/>
              </a:spcAft>
              <a:buSzPts val="1800"/>
              <a:buChar char="●"/>
            </a:pPr>
            <a:r>
              <a:rPr lang="en">
                <a:latin typeface="EB Garamond Medium"/>
                <a:ea typeface="EB Garamond Medium"/>
                <a:cs typeface="EB Garamond Medium"/>
                <a:sym typeface="EB Garamond Medium"/>
              </a:rPr>
              <a:t>The reduced soluble </a:t>
            </a:r>
            <a:r>
              <a:rPr lang="en">
                <a:solidFill>
                  <a:srgbClr val="E2EEFF"/>
                </a:solidFill>
                <a:latin typeface="EB Garamond Medium"/>
                <a:ea typeface="EB Garamond Medium"/>
                <a:cs typeface="EB Garamond Medium"/>
                <a:sym typeface="EB Garamond Medium"/>
              </a:rPr>
              <a:t>Na</a:t>
            </a:r>
            <a:r>
              <a:rPr baseline="-25000" lang="en">
                <a:solidFill>
                  <a:srgbClr val="E2EEFF"/>
                </a:solidFill>
                <a:latin typeface="EB Garamond Medium"/>
                <a:ea typeface="EB Garamond Medium"/>
                <a:cs typeface="EB Garamond Medium"/>
                <a:sym typeface="EB Garamond Medium"/>
              </a:rPr>
              <a:t>2</a:t>
            </a:r>
            <a:r>
              <a:rPr lang="en">
                <a:solidFill>
                  <a:srgbClr val="E2EEFF"/>
                </a:solidFill>
                <a:latin typeface="EB Garamond Medium"/>
                <a:ea typeface="EB Garamond Medium"/>
                <a:cs typeface="EB Garamond Medium"/>
                <a:sym typeface="EB Garamond Medium"/>
              </a:rPr>
              <a:t>S</a:t>
            </a:r>
            <a:r>
              <a:rPr baseline="-25000" lang="en">
                <a:solidFill>
                  <a:srgbClr val="E2EEFF"/>
                </a:solidFill>
                <a:latin typeface="EB Garamond Medium"/>
                <a:ea typeface="EB Garamond Medium"/>
                <a:cs typeface="EB Garamond Medium"/>
                <a:sym typeface="EB Garamond Medium"/>
              </a:rPr>
              <a:t>x </a:t>
            </a:r>
            <a:r>
              <a:rPr lang="en">
                <a:latin typeface="EB Garamond Medium"/>
                <a:ea typeface="EB Garamond Medium"/>
                <a:cs typeface="EB Garamond Medium"/>
                <a:sym typeface="EB Garamond Medium"/>
              </a:rPr>
              <a:t>are adsorbed by  catalytic sites and are reduced to insoluble Na</a:t>
            </a:r>
            <a:r>
              <a:rPr baseline="-25000" lang="en">
                <a:latin typeface="EB Garamond Medium"/>
                <a:ea typeface="EB Garamond Medium"/>
                <a:cs typeface="EB Garamond Medium"/>
                <a:sym typeface="EB Garamond Medium"/>
              </a:rPr>
              <a:t>2</a:t>
            </a:r>
            <a:r>
              <a:rPr lang="en">
                <a:latin typeface="EB Garamond Medium"/>
                <a:ea typeface="EB Garamond Medium"/>
                <a:cs typeface="EB Garamond Medium"/>
                <a:sym typeface="EB Garamond Medium"/>
              </a:rPr>
              <a:t>S quickly and also the catalytic sites could guide the uniform deposition of Na</a:t>
            </a:r>
            <a:r>
              <a:rPr baseline="-25000" lang="en">
                <a:latin typeface="EB Garamond Medium"/>
                <a:ea typeface="EB Garamond Medium"/>
                <a:cs typeface="EB Garamond Medium"/>
                <a:sym typeface="EB Garamond Medium"/>
              </a:rPr>
              <a:t>2</a:t>
            </a:r>
            <a:r>
              <a:rPr lang="en">
                <a:latin typeface="EB Garamond Medium"/>
                <a:ea typeface="EB Garamond Medium"/>
                <a:cs typeface="EB Garamond Medium"/>
                <a:sym typeface="EB Garamond Medium"/>
              </a:rPr>
              <a:t>S.</a:t>
            </a:r>
            <a:endParaRPr>
              <a:latin typeface="EB Garamond Medium"/>
              <a:ea typeface="EB Garamond Medium"/>
              <a:cs typeface="EB Garamond Medium"/>
              <a:sym typeface="EB Garamond Medium"/>
            </a:endParaRPr>
          </a:p>
          <a:p>
            <a:pPr indent="-342900" lvl="0" marL="457200" rtl="0" algn="l">
              <a:spcBef>
                <a:spcPts val="0"/>
              </a:spcBef>
              <a:spcAft>
                <a:spcPts val="0"/>
              </a:spcAft>
              <a:buSzPts val="1800"/>
              <a:buFont typeface="EB Garamond Medium"/>
              <a:buChar char="●"/>
            </a:pPr>
            <a:r>
              <a:rPr lang="en">
                <a:latin typeface="EB Garamond Medium"/>
                <a:ea typeface="EB Garamond Medium"/>
                <a:cs typeface="EB Garamond Medium"/>
                <a:sym typeface="EB Garamond Medium"/>
              </a:rPr>
              <a:t>The design principle of catalytic materials as S host includes: </a:t>
            </a:r>
            <a:endParaRPr>
              <a:latin typeface="EB Garamond Medium"/>
              <a:ea typeface="EB Garamond Medium"/>
              <a:cs typeface="EB Garamond Medium"/>
              <a:sym typeface="EB Garamond Medium"/>
            </a:endParaRPr>
          </a:p>
          <a:p>
            <a:pPr indent="-342900" lvl="1" marL="914400" rtl="0" algn="l">
              <a:spcBef>
                <a:spcPts val="0"/>
              </a:spcBef>
              <a:spcAft>
                <a:spcPts val="0"/>
              </a:spcAft>
              <a:buSzPts val="1800"/>
              <a:buChar char="❏"/>
            </a:pPr>
            <a:r>
              <a:rPr lang="en" sz="1800">
                <a:latin typeface="EB Garamond Medium"/>
                <a:ea typeface="EB Garamond Medium"/>
                <a:cs typeface="EB Garamond Medium"/>
                <a:sym typeface="EB Garamond Medium"/>
              </a:rPr>
              <a:t>High conductivity, accelerating movement of e- &amp; promoting conversion of </a:t>
            </a:r>
            <a:r>
              <a:rPr lang="en" sz="1800">
                <a:solidFill>
                  <a:srgbClr val="E2EEFF"/>
                </a:solidFill>
                <a:latin typeface="EB Garamond Medium"/>
                <a:ea typeface="EB Garamond Medium"/>
                <a:cs typeface="EB Garamond Medium"/>
                <a:sym typeface="EB Garamond Medium"/>
              </a:rPr>
              <a:t>Na</a:t>
            </a:r>
            <a:r>
              <a:rPr baseline="-25000" lang="en" sz="1800">
                <a:solidFill>
                  <a:srgbClr val="E2EEFF"/>
                </a:solidFill>
                <a:latin typeface="EB Garamond Medium"/>
                <a:ea typeface="EB Garamond Medium"/>
                <a:cs typeface="EB Garamond Medium"/>
                <a:sym typeface="EB Garamond Medium"/>
              </a:rPr>
              <a:t>2</a:t>
            </a:r>
            <a:r>
              <a:rPr lang="en" sz="1800">
                <a:solidFill>
                  <a:srgbClr val="E2EEFF"/>
                </a:solidFill>
                <a:latin typeface="EB Garamond Medium"/>
                <a:ea typeface="EB Garamond Medium"/>
                <a:cs typeface="EB Garamond Medium"/>
                <a:sym typeface="EB Garamond Medium"/>
              </a:rPr>
              <a:t>S</a:t>
            </a:r>
            <a:r>
              <a:rPr baseline="-25000" lang="en" sz="1800">
                <a:solidFill>
                  <a:srgbClr val="E2EEFF"/>
                </a:solidFill>
                <a:latin typeface="EB Garamond Medium"/>
                <a:ea typeface="EB Garamond Medium"/>
                <a:cs typeface="EB Garamond Medium"/>
                <a:sym typeface="EB Garamond Medium"/>
              </a:rPr>
              <a:t>x</a:t>
            </a:r>
            <a:endParaRPr sz="1800">
              <a:latin typeface="EB Garamond Medium"/>
              <a:ea typeface="EB Garamond Medium"/>
              <a:cs typeface="EB Garamond Medium"/>
              <a:sym typeface="EB Garamond Medium"/>
            </a:endParaRPr>
          </a:p>
          <a:p>
            <a:pPr indent="-342900" lvl="1" marL="914400" rtl="0" algn="l">
              <a:spcBef>
                <a:spcPts val="0"/>
              </a:spcBef>
              <a:spcAft>
                <a:spcPts val="0"/>
              </a:spcAft>
              <a:buSzPts val="1800"/>
              <a:buFont typeface="EB Garamond Medium"/>
              <a:buChar char="❏"/>
            </a:pPr>
            <a:r>
              <a:rPr lang="en" sz="1800">
                <a:latin typeface="EB Garamond Medium"/>
                <a:ea typeface="EB Garamond Medium"/>
                <a:cs typeface="EB Garamond Medium"/>
                <a:sym typeface="EB Garamond Medium"/>
              </a:rPr>
              <a:t>High adsorption and catalytic property  </a:t>
            </a:r>
            <a:endParaRPr sz="1800">
              <a:latin typeface="EB Garamond Medium"/>
              <a:ea typeface="EB Garamond Medium"/>
              <a:cs typeface="EB Garamond Medium"/>
              <a:sym typeface="EB Garamond Medium"/>
            </a:endParaRPr>
          </a:p>
          <a:p>
            <a:pPr indent="-342900" lvl="1" marL="914400" rtl="0" algn="l">
              <a:spcBef>
                <a:spcPts val="0"/>
              </a:spcBef>
              <a:spcAft>
                <a:spcPts val="0"/>
              </a:spcAft>
              <a:buSzPts val="1800"/>
              <a:buChar char="❏"/>
            </a:pPr>
            <a:r>
              <a:rPr lang="en" sz="1800">
                <a:latin typeface="EB Garamond Medium"/>
                <a:ea typeface="EB Garamond Medium"/>
                <a:cs typeface="EB Garamond Medium"/>
                <a:sym typeface="EB Garamond Medium"/>
              </a:rPr>
              <a:t>High specific surface area, providing sufficient active sites for </a:t>
            </a:r>
            <a:r>
              <a:rPr lang="en" sz="1800">
                <a:solidFill>
                  <a:srgbClr val="E2EEFF"/>
                </a:solidFill>
                <a:latin typeface="EB Garamond Medium"/>
                <a:ea typeface="EB Garamond Medium"/>
                <a:cs typeface="EB Garamond Medium"/>
                <a:sym typeface="EB Garamond Medium"/>
              </a:rPr>
              <a:t>Na</a:t>
            </a:r>
            <a:r>
              <a:rPr baseline="-25000" lang="en" sz="1800">
                <a:solidFill>
                  <a:srgbClr val="E2EEFF"/>
                </a:solidFill>
                <a:latin typeface="EB Garamond Medium"/>
                <a:ea typeface="EB Garamond Medium"/>
                <a:cs typeface="EB Garamond Medium"/>
                <a:sym typeface="EB Garamond Medium"/>
              </a:rPr>
              <a:t>2</a:t>
            </a:r>
            <a:r>
              <a:rPr lang="en" sz="1800">
                <a:solidFill>
                  <a:srgbClr val="E2EEFF"/>
                </a:solidFill>
                <a:latin typeface="EB Garamond Medium"/>
                <a:ea typeface="EB Garamond Medium"/>
                <a:cs typeface="EB Garamond Medium"/>
                <a:sym typeface="EB Garamond Medium"/>
              </a:rPr>
              <a:t>S</a:t>
            </a:r>
            <a:r>
              <a:rPr baseline="-25000" lang="en" sz="1800">
                <a:solidFill>
                  <a:srgbClr val="E2EEFF"/>
                </a:solidFill>
                <a:latin typeface="EB Garamond Medium"/>
                <a:ea typeface="EB Garamond Medium"/>
                <a:cs typeface="EB Garamond Medium"/>
                <a:sym typeface="EB Garamond Medium"/>
              </a:rPr>
              <a:t>x</a:t>
            </a:r>
            <a:endParaRPr sz="1800">
              <a:latin typeface="EB Garamond Medium"/>
              <a:ea typeface="EB Garamond Medium"/>
              <a:cs typeface="EB Garamond Medium"/>
              <a:sym typeface="EB Garamon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06100" y="137250"/>
            <a:ext cx="8368200" cy="686100"/>
          </a:xfrm>
          <a:prstGeom prst="rect">
            <a:avLst/>
          </a:prstGeom>
          <a:solidFill>
            <a:schemeClr val="lt1"/>
          </a:solidFill>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More about catalytic material</a:t>
            </a:r>
            <a:endParaRPr sz="3500">
              <a:latin typeface="EB Garamond ExtraBold"/>
              <a:ea typeface="EB Garamond ExtraBold"/>
              <a:cs typeface="EB Garamond ExtraBold"/>
              <a:sym typeface="EB Garamond ExtraBold"/>
            </a:endParaRPr>
          </a:p>
        </p:txBody>
      </p:sp>
      <p:pic>
        <p:nvPicPr>
          <p:cNvPr id="225" name="Google Shape;225;p35"/>
          <p:cNvPicPr preferRelativeResize="0"/>
          <p:nvPr/>
        </p:nvPicPr>
        <p:blipFill>
          <a:blip r:embed="rId3">
            <a:alphaModFix/>
          </a:blip>
          <a:stretch>
            <a:fillRect/>
          </a:stretch>
        </p:blipFill>
        <p:spPr>
          <a:xfrm>
            <a:off x="5453925" y="743725"/>
            <a:ext cx="3645824" cy="3656035"/>
          </a:xfrm>
          <a:prstGeom prst="rect">
            <a:avLst/>
          </a:prstGeom>
          <a:noFill/>
          <a:ln>
            <a:noFill/>
          </a:ln>
        </p:spPr>
      </p:pic>
      <p:pic>
        <p:nvPicPr>
          <p:cNvPr id="226" name="Google Shape;226;p35"/>
          <p:cNvPicPr preferRelativeResize="0"/>
          <p:nvPr/>
        </p:nvPicPr>
        <p:blipFill>
          <a:blip r:embed="rId4">
            <a:alphaModFix/>
          </a:blip>
          <a:stretch>
            <a:fillRect/>
          </a:stretch>
        </p:blipFill>
        <p:spPr>
          <a:xfrm>
            <a:off x="110175" y="1051213"/>
            <a:ext cx="5190482" cy="2707412"/>
          </a:xfrm>
          <a:prstGeom prst="rect">
            <a:avLst/>
          </a:prstGeom>
          <a:noFill/>
          <a:ln>
            <a:noFill/>
          </a:ln>
        </p:spPr>
      </p:pic>
      <p:sp>
        <p:nvSpPr>
          <p:cNvPr id="227" name="Google Shape;227;p35"/>
          <p:cNvSpPr txBox="1"/>
          <p:nvPr/>
        </p:nvSpPr>
        <p:spPr>
          <a:xfrm>
            <a:off x="306100" y="3859900"/>
            <a:ext cx="22896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chemeClr val="dk1"/>
                </a:solidFill>
                <a:latin typeface="EB Garamond Medium"/>
                <a:ea typeface="EB Garamond Medium"/>
                <a:cs typeface="EB Garamond Medium"/>
                <a:sym typeface="EB Garamond Medium"/>
              </a:rPr>
              <a:t>Schematic representation of RT Na-S battery</a:t>
            </a:r>
            <a:endParaRPr sz="1300">
              <a:solidFill>
                <a:schemeClr val="dk1"/>
              </a:solidFill>
              <a:latin typeface="EB Garamond Medium"/>
              <a:ea typeface="EB Garamond Medium"/>
              <a:cs typeface="EB Garamond Medium"/>
              <a:sym typeface="EB Garamond Medium"/>
            </a:endParaRPr>
          </a:p>
        </p:txBody>
      </p:sp>
      <p:sp>
        <p:nvSpPr>
          <p:cNvPr id="228" name="Google Shape;228;p35"/>
          <p:cNvSpPr txBox="1"/>
          <p:nvPr/>
        </p:nvSpPr>
        <p:spPr>
          <a:xfrm>
            <a:off x="3090850" y="3859900"/>
            <a:ext cx="20796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EB Garamond Medium"/>
                <a:ea typeface="EB Garamond Medium"/>
                <a:cs typeface="EB Garamond Medium"/>
                <a:sym typeface="EB Garamond Medium"/>
              </a:rPr>
              <a:t>The synergistic effect of adsorption and catalysis of catalytic materials</a:t>
            </a:r>
            <a:endParaRPr sz="1100">
              <a:solidFill>
                <a:schemeClr val="dk1"/>
              </a:solidFill>
              <a:latin typeface="EB Garamond Medium"/>
              <a:ea typeface="EB Garamond Medium"/>
              <a:cs typeface="EB Garamond Medium"/>
              <a:sym typeface="EB Garamond Medium"/>
            </a:endParaRPr>
          </a:p>
        </p:txBody>
      </p:sp>
      <p:sp>
        <p:nvSpPr>
          <p:cNvPr id="229" name="Google Shape;229;p35"/>
          <p:cNvSpPr txBox="1"/>
          <p:nvPr/>
        </p:nvSpPr>
        <p:spPr>
          <a:xfrm>
            <a:off x="5665600" y="4474900"/>
            <a:ext cx="3008700" cy="83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EB Garamond Medium"/>
                <a:ea typeface="EB Garamond Medium"/>
                <a:cs typeface="EB Garamond Medium"/>
                <a:sym typeface="EB Garamond Medium"/>
              </a:rPr>
              <a:t>Advantages and limitations of various    	catalytic materials</a:t>
            </a:r>
            <a:endParaRPr>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43650" y="12617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EB Garamond ExtraBold"/>
                <a:ea typeface="EB Garamond ExtraBold"/>
                <a:cs typeface="EB Garamond ExtraBold"/>
                <a:sym typeface="EB Garamond ExtraBold"/>
              </a:rPr>
              <a:t>Metal Oxides as catalytic material</a:t>
            </a:r>
            <a:endParaRPr sz="3600">
              <a:latin typeface="EB Garamond ExtraBold"/>
              <a:ea typeface="EB Garamond ExtraBold"/>
              <a:cs typeface="EB Garamond ExtraBold"/>
              <a:sym typeface="EB Garamond ExtraBold"/>
            </a:endParaRPr>
          </a:p>
        </p:txBody>
      </p:sp>
      <p:sp>
        <p:nvSpPr>
          <p:cNvPr id="235" name="Google Shape;235;p36"/>
          <p:cNvSpPr txBox="1"/>
          <p:nvPr>
            <p:ph idx="1" type="body"/>
          </p:nvPr>
        </p:nvSpPr>
        <p:spPr>
          <a:xfrm>
            <a:off x="210900" y="679700"/>
            <a:ext cx="5454600" cy="43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latin typeface="EB Garamond Medium"/>
                <a:ea typeface="EB Garamond Medium"/>
                <a:cs typeface="EB Garamond Medium"/>
                <a:sym typeface="EB Garamond Medium"/>
              </a:rPr>
              <a:t>Benefits:</a:t>
            </a:r>
            <a:endParaRPr sz="1500" u="sng">
              <a:latin typeface="EB Garamond Medium"/>
              <a:ea typeface="EB Garamond Medium"/>
              <a:cs typeface="EB Garamond Medium"/>
              <a:sym typeface="EB Garamond Medium"/>
            </a:endParaRPr>
          </a:p>
          <a:p>
            <a:pPr indent="-311150" lvl="0" marL="457200" rtl="0" algn="l">
              <a:spcBef>
                <a:spcPts val="1200"/>
              </a:spcBef>
              <a:spcAft>
                <a:spcPts val="0"/>
              </a:spcAft>
              <a:buSzPts val="1300"/>
              <a:buFont typeface="EB Garamond Medium"/>
              <a:buChar char="●"/>
            </a:pPr>
            <a:r>
              <a:rPr lang="en" sz="1300">
                <a:latin typeface="EB Garamond Medium"/>
                <a:ea typeface="EB Garamond Medium"/>
                <a:cs typeface="EB Garamond Medium"/>
                <a:sym typeface="EB Garamond Medium"/>
              </a:rPr>
              <a:t>Low cost, abundant species, simple preparation.</a:t>
            </a:r>
            <a:endParaRPr sz="1300">
              <a:latin typeface="EB Garamond Medium"/>
              <a:ea typeface="EB Garamond Medium"/>
              <a:cs typeface="EB Garamond Medium"/>
              <a:sym typeface="EB Garamond Medium"/>
            </a:endParaRPr>
          </a:p>
          <a:p>
            <a:pPr indent="-311150" lvl="0" marL="457200" rtl="0" algn="l">
              <a:spcBef>
                <a:spcPts val="0"/>
              </a:spcBef>
              <a:spcAft>
                <a:spcPts val="0"/>
              </a:spcAft>
              <a:buSzPts val="1300"/>
              <a:buChar char="●"/>
            </a:pPr>
            <a:r>
              <a:rPr lang="en" sz="1300">
                <a:latin typeface="EB Garamond Medium"/>
                <a:ea typeface="EB Garamond Medium"/>
                <a:cs typeface="EB Garamond Medium"/>
                <a:sym typeface="EB Garamond Medium"/>
              </a:rPr>
              <a:t>It makes strong polar interaction with </a:t>
            </a:r>
            <a:r>
              <a:rPr lang="en" sz="1300">
                <a:solidFill>
                  <a:srgbClr val="E2EEFF"/>
                </a:solidFill>
                <a:latin typeface="EB Garamond Medium"/>
                <a:ea typeface="EB Garamond Medium"/>
                <a:cs typeface="EB Garamond Medium"/>
                <a:sym typeface="EB Garamond Medium"/>
              </a:rPr>
              <a:t>Na</a:t>
            </a:r>
            <a:r>
              <a:rPr baseline="-25000" lang="en" sz="1300">
                <a:solidFill>
                  <a:srgbClr val="E2EEFF"/>
                </a:solidFill>
                <a:latin typeface="EB Garamond Medium"/>
                <a:ea typeface="EB Garamond Medium"/>
                <a:cs typeface="EB Garamond Medium"/>
                <a:sym typeface="EB Garamond Medium"/>
              </a:rPr>
              <a:t>2</a:t>
            </a:r>
            <a:r>
              <a:rPr lang="en" sz="1300">
                <a:solidFill>
                  <a:srgbClr val="E2EEFF"/>
                </a:solidFill>
                <a:latin typeface="EB Garamond Medium"/>
                <a:ea typeface="EB Garamond Medium"/>
                <a:cs typeface="EB Garamond Medium"/>
                <a:sym typeface="EB Garamond Medium"/>
              </a:rPr>
              <a:t>S</a:t>
            </a:r>
            <a:r>
              <a:rPr baseline="-25000" lang="en" sz="1300">
                <a:solidFill>
                  <a:srgbClr val="E2EEFF"/>
                </a:solidFill>
                <a:latin typeface="EB Garamond Medium"/>
                <a:ea typeface="EB Garamond Medium"/>
                <a:cs typeface="EB Garamond Medium"/>
                <a:sym typeface="EB Garamond Medium"/>
              </a:rPr>
              <a:t>x </a:t>
            </a:r>
            <a:r>
              <a:rPr lang="en" sz="1300">
                <a:latin typeface="EB Garamond Medium"/>
                <a:ea typeface="EB Garamond Medium"/>
                <a:cs typeface="EB Garamond Medium"/>
                <a:sym typeface="EB Garamond Medium"/>
              </a:rPr>
              <a:t>because of Oxygen anion.</a:t>
            </a:r>
            <a:endParaRPr sz="1300">
              <a:latin typeface="EB Garamond Medium"/>
              <a:ea typeface="EB Garamond Medium"/>
              <a:cs typeface="EB Garamond Medium"/>
              <a:sym typeface="EB Garamond Medium"/>
            </a:endParaRPr>
          </a:p>
          <a:p>
            <a:pPr indent="-311150" lvl="0" marL="457200" rtl="0" algn="l">
              <a:spcBef>
                <a:spcPts val="0"/>
              </a:spcBef>
              <a:spcAft>
                <a:spcPts val="0"/>
              </a:spcAft>
              <a:buSzPts val="1300"/>
              <a:buChar char="●"/>
            </a:pPr>
            <a:r>
              <a:rPr lang="en" sz="1300">
                <a:latin typeface="EB Garamond Medium"/>
                <a:ea typeface="EB Garamond Medium"/>
                <a:cs typeface="EB Garamond Medium"/>
                <a:sym typeface="EB Garamond Medium"/>
              </a:rPr>
              <a:t>Metal oxides can occur surface redox reaction with </a:t>
            </a:r>
            <a:r>
              <a:rPr lang="en" sz="1300">
                <a:solidFill>
                  <a:srgbClr val="E2EEFF"/>
                </a:solidFill>
                <a:latin typeface="EB Garamond Medium"/>
                <a:ea typeface="EB Garamond Medium"/>
                <a:cs typeface="EB Garamond Medium"/>
                <a:sym typeface="EB Garamond Medium"/>
              </a:rPr>
              <a:t>Na</a:t>
            </a:r>
            <a:r>
              <a:rPr baseline="-25000" lang="en" sz="1300">
                <a:solidFill>
                  <a:srgbClr val="E2EEFF"/>
                </a:solidFill>
                <a:latin typeface="EB Garamond Medium"/>
                <a:ea typeface="EB Garamond Medium"/>
                <a:cs typeface="EB Garamond Medium"/>
                <a:sym typeface="EB Garamond Medium"/>
              </a:rPr>
              <a:t>2</a:t>
            </a:r>
            <a:r>
              <a:rPr lang="en" sz="1300">
                <a:solidFill>
                  <a:srgbClr val="E2EEFF"/>
                </a:solidFill>
                <a:latin typeface="EB Garamond Medium"/>
                <a:ea typeface="EB Garamond Medium"/>
                <a:cs typeface="EB Garamond Medium"/>
                <a:sym typeface="EB Garamond Medium"/>
              </a:rPr>
              <a:t>S</a:t>
            </a:r>
            <a:r>
              <a:rPr baseline="-25000" lang="en" sz="1300">
                <a:solidFill>
                  <a:srgbClr val="E2EEFF"/>
                </a:solidFill>
                <a:latin typeface="EB Garamond Medium"/>
                <a:ea typeface="EB Garamond Medium"/>
                <a:cs typeface="EB Garamond Medium"/>
                <a:sym typeface="EB Garamond Medium"/>
              </a:rPr>
              <a:t>x</a:t>
            </a:r>
            <a:r>
              <a:rPr lang="en" sz="1300">
                <a:latin typeface="EB Garamond Medium"/>
                <a:ea typeface="EB Garamond Medium"/>
                <a:cs typeface="EB Garamond Medium"/>
                <a:sym typeface="EB Garamond Medium"/>
              </a:rPr>
              <a:t> to form thiosulfate/polythionate, which chemically anchor the polysulfides and enhance the redox reaction.</a:t>
            </a:r>
            <a:endParaRPr sz="1300">
              <a:latin typeface="EB Garamond Medium"/>
              <a:ea typeface="EB Garamond Medium"/>
              <a:cs typeface="EB Garamond Medium"/>
              <a:sym typeface="EB Garamond Medium"/>
            </a:endParaRPr>
          </a:p>
          <a:p>
            <a:pPr indent="-311150" lvl="0" marL="457200" rtl="0" algn="l">
              <a:spcBef>
                <a:spcPts val="0"/>
              </a:spcBef>
              <a:spcAft>
                <a:spcPts val="0"/>
              </a:spcAft>
              <a:buSzPts val="1300"/>
              <a:buFont typeface="EB Garamond Medium"/>
              <a:buChar char="●"/>
            </a:pPr>
            <a:r>
              <a:rPr lang="en" sz="1300">
                <a:latin typeface="EB Garamond Medium"/>
                <a:ea typeface="EB Garamond Medium"/>
                <a:cs typeface="EB Garamond Medium"/>
                <a:sym typeface="EB Garamond Medium"/>
              </a:rPr>
              <a:t>The strong adsorption capacity of metal oxides can effectively relieve migration of NaPSs and side reaction, meanwhile, catalyzing the redox of NaPSs.</a:t>
            </a:r>
            <a:endParaRPr sz="1300">
              <a:latin typeface="EB Garamond Medium"/>
              <a:ea typeface="EB Garamond Medium"/>
              <a:cs typeface="EB Garamond Medium"/>
              <a:sym typeface="EB Garamond Medium"/>
            </a:endParaRPr>
          </a:p>
          <a:p>
            <a:pPr indent="0" lvl="0" marL="0" rtl="0" algn="l">
              <a:spcBef>
                <a:spcPts val="1200"/>
              </a:spcBef>
              <a:spcAft>
                <a:spcPts val="0"/>
              </a:spcAft>
              <a:buNone/>
            </a:pPr>
            <a:r>
              <a:rPr lang="en" sz="1500" u="sng">
                <a:latin typeface="EB Garamond Medium"/>
                <a:ea typeface="EB Garamond Medium"/>
                <a:cs typeface="EB Garamond Medium"/>
                <a:sym typeface="EB Garamond Medium"/>
              </a:rPr>
              <a:t>Drawbacks</a:t>
            </a:r>
            <a:r>
              <a:rPr lang="en" sz="1500">
                <a:latin typeface="EB Garamond Medium"/>
                <a:ea typeface="EB Garamond Medium"/>
                <a:cs typeface="EB Garamond Medium"/>
                <a:sym typeface="EB Garamond Medium"/>
              </a:rPr>
              <a:t>: </a:t>
            </a:r>
            <a:endParaRPr sz="1500">
              <a:latin typeface="EB Garamond Medium"/>
              <a:ea typeface="EB Garamond Medium"/>
              <a:cs typeface="EB Garamond Medium"/>
              <a:sym typeface="EB Garamond Medium"/>
            </a:endParaRPr>
          </a:p>
          <a:p>
            <a:pPr indent="-311150" lvl="0" marL="457200" rtl="0" algn="l">
              <a:spcBef>
                <a:spcPts val="1200"/>
              </a:spcBef>
              <a:spcAft>
                <a:spcPts val="0"/>
              </a:spcAft>
              <a:buSzPts val="1300"/>
              <a:buFont typeface="EB Garamond Medium"/>
              <a:buChar char="●"/>
            </a:pPr>
            <a:r>
              <a:rPr lang="en" sz="1300">
                <a:latin typeface="EB Garamond Medium"/>
                <a:ea typeface="EB Garamond Medium"/>
                <a:cs typeface="EB Garamond Medium"/>
                <a:sym typeface="EB Garamond Medium"/>
              </a:rPr>
              <a:t>The poor conductivity of metal oxides increases the internal resistance, which is not conductive to the interface transmission of electrons, leading to sluggish reaction kinetics and low utilization of active materials.</a:t>
            </a:r>
            <a:endParaRPr sz="1300">
              <a:latin typeface="EB Garamond Medium"/>
              <a:ea typeface="EB Garamond Medium"/>
              <a:cs typeface="EB Garamond Medium"/>
              <a:sym typeface="EB Garamond Medium"/>
            </a:endParaRPr>
          </a:p>
          <a:p>
            <a:pPr indent="-311150" lvl="0" marL="457200" rtl="0" algn="l">
              <a:spcBef>
                <a:spcPts val="0"/>
              </a:spcBef>
              <a:spcAft>
                <a:spcPts val="0"/>
              </a:spcAft>
              <a:buSzPts val="1300"/>
              <a:buFont typeface="EB Garamond Medium"/>
              <a:buChar char="●"/>
            </a:pPr>
            <a:r>
              <a:rPr lang="en" sz="1300">
                <a:latin typeface="EB Garamond Medium"/>
                <a:ea typeface="EB Garamond Medium"/>
                <a:cs typeface="EB Garamond Medium"/>
                <a:sym typeface="EB Garamond Medium"/>
              </a:rPr>
              <a:t> Many metal oxides with strong sulfophilic property can also be used as the sulfur host to improve the performance, although they cannot undergo redox reactions with polysulfides.</a:t>
            </a:r>
            <a:endParaRPr sz="1300">
              <a:latin typeface="EB Garamond Medium"/>
              <a:ea typeface="EB Garamond Medium"/>
              <a:cs typeface="EB Garamond Medium"/>
              <a:sym typeface="EB Garamond Medium"/>
            </a:endParaRPr>
          </a:p>
        </p:txBody>
      </p:sp>
      <p:pic>
        <p:nvPicPr>
          <p:cNvPr id="236" name="Google Shape;236;p36"/>
          <p:cNvPicPr preferRelativeResize="0"/>
          <p:nvPr/>
        </p:nvPicPr>
        <p:blipFill>
          <a:blip r:embed="rId3">
            <a:alphaModFix/>
          </a:blip>
          <a:stretch>
            <a:fillRect/>
          </a:stretch>
        </p:blipFill>
        <p:spPr>
          <a:xfrm>
            <a:off x="5720825" y="1274400"/>
            <a:ext cx="3349450" cy="32963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87900" y="367550"/>
            <a:ext cx="8368200" cy="6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Performance Analysis:</a:t>
            </a:r>
            <a:endParaRPr sz="4100">
              <a:latin typeface="EB Garamond ExtraBold"/>
              <a:ea typeface="EB Garamond ExtraBold"/>
              <a:cs typeface="EB Garamond ExtraBold"/>
              <a:sym typeface="EB Garamond ExtraBold"/>
            </a:endParaRPr>
          </a:p>
        </p:txBody>
      </p:sp>
      <p:sp>
        <p:nvSpPr>
          <p:cNvPr id="242" name="Google Shape;242;p37"/>
          <p:cNvSpPr txBox="1"/>
          <p:nvPr>
            <p:ph idx="1" type="body"/>
          </p:nvPr>
        </p:nvSpPr>
        <p:spPr>
          <a:xfrm>
            <a:off x="-139625" y="1324974"/>
            <a:ext cx="8368200" cy="3078900"/>
          </a:xfrm>
          <a:prstGeom prst="rect">
            <a:avLst/>
          </a:prstGeom>
        </p:spPr>
        <p:txBody>
          <a:bodyPr anchorCtr="0" anchor="t" bIns="91425" lIns="91425" spcFirstLastPara="1" rIns="91425" wrap="square" tIns="91425">
            <a:normAutofit fontScale="25000" lnSpcReduction="20000"/>
          </a:bodyPr>
          <a:lstStyle/>
          <a:p>
            <a:pPr indent="-349250" lvl="0" marL="914400" rtl="0" algn="l">
              <a:lnSpc>
                <a:spcPct val="115000"/>
              </a:lnSpc>
              <a:spcBef>
                <a:spcPts val="1500"/>
              </a:spcBef>
              <a:spcAft>
                <a:spcPts val="0"/>
              </a:spcAft>
              <a:buSzPct val="100000"/>
              <a:buFont typeface="EB Garamond Medium"/>
              <a:buChar char="●"/>
            </a:pPr>
            <a:r>
              <a:rPr lang="en" sz="7600">
                <a:latin typeface="EB Garamond Medium"/>
                <a:ea typeface="EB Garamond Medium"/>
                <a:cs typeface="EB Garamond Medium"/>
                <a:sym typeface="EB Garamond Medium"/>
              </a:rPr>
              <a:t>Good cycling stability</a:t>
            </a:r>
            <a:br>
              <a:rPr lang="en" sz="7600">
                <a:latin typeface="EB Garamond Medium"/>
                <a:ea typeface="EB Garamond Medium"/>
                <a:cs typeface="EB Garamond Medium"/>
                <a:sym typeface="EB Garamond Medium"/>
              </a:rPr>
            </a:br>
            <a:endParaRPr sz="7600">
              <a:latin typeface="EB Garamond Medium"/>
              <a:ea typeface="EB Garamond Medium"/>
              <a:cs typeface="EB Garamond Medium"/>
              <a:sym typeface="EB Garamond Medium"/>
            </a:endParaRPr>
          </a:p>
          <a:p>
            <a:pPr indent="-349250" lvl="0" marL="914400" rtl="0" algn="l">
              <a:lnSpc>
                <a:spcPct val="115000"/>
              </a:lnSpc>
              <a:spcBef>
                <a:spcPts val="0"/>
              </a:spcBef>
              <a:spcAft>
                <a:spcPts val="0"/>
              </a:spcAft>
              <a:buSzPct val="100000"/>
              <a:buFont typeface="EB Garamond Medium"/>
              <a:buChar char="●"/>
            </a:pPr>
            <a:r>
              <a:rPr lang="en" sz="7600">
                <a:latin typeface="EB Garamond Medium"/>
                <a:ea typeface="EB Garamond Medium"/>
                <a:cs typeface="EB Garamond Medium"/>
                <a:sym typeface="EB Garamond Medium"/>
              </a:rPr>
              <a:t>Low environmental impact</a:t>
            </a:r>
            <a:br>
              <a:rPr lang="en" sz="7600">
                <a:latin typeface="EB Garamond Medium"/>
                <a:ea typeface="EB Garamond Medium"/>
                <a:cs typeface="EB Garamond Medium"/>
                <a:sym typeface="EB Garamond Medium"/>
              </a:rPr>
            </a:br>
            <a:endParaRPr sz="7600">
              <a:latin typeface="EB Garamond Medium"/>
              <a:ea typeface="EB Garamond Medium"/>
              <a:cs typeface="EB Garamond Medium"/>
              <a:sym typeface="EB Garamond Medium"/>
            </a:endParaRPr>
          </a:p>
          <a:p>
            <a:pPr indent="-349250" lvl="0" marL="914400" rtl="0" algn="l">
              <a:lnSpc>
                <a:spcPct val="115000"/>
              </a:lnSpc>
              <a:spcBef>
                <a:spcPts val="0"/>
              </a:spcBef>
              <a:spcAft>
                <a:spcPts val="0"/>
              </a:spcAft>
              <a:buSzPct val="100000"/>
              <a:buChar char="●"/>
            </a:pPr>
            <a:r>
              <a:rPr lang="en" sz="7600">
                <a:latin typeface="EB Garamond Medium"/>
                <a:ea typeface="EB Garamond Medium"/>
                <a:cs typeface="EB Garamond Medium"/>
                <a:sym typeface="EB Garamond Medium"/>
              </a:rPr>
              <a:t>Cheap </a:t>
            </a:r>
            <a:br>
              <a:rPr lang="en" sz="7600">
                <a:latin typeface="EB Garamond Medium"/>
                <a:ea typeface="EB Garamond Medium"/>
                <a:cs typeface="EB Garamond Medium"/>
                <a:sym typeface="EB Garamond Medium"/>
              </a:rPr>
            </a:br>
            <a:endParaRPr sz="7600">
              <a:latin typeface="EB Garamond Medium"/>
              <a:ea typeface="EB Garamond Medium"/>
              <a:cs typeface="EB Garamond Medium"/>
              <a:sym typeface="EB Garamond Medium"/>
            </a:endParaRPr>
          </a:p>
          <a:p>
            <a:pPr indent="-349250" lvl="0" marL="914400" rtl="0" algn="l">
              <a:lnSpc>
                <a:spcPct val="115000"/>
              </a:lnSpc>
              <a:spcBef>
                <a:spcPts val="0"/>
              </a:spcBef>
              <a:spcAft>
                <a:spcPts val="0"/>
              </a:spcAft>
              <a:buSzPct val="100000"/>
              <a:buChar char="●"/>
            </a:pPr>
            <a:r>
              <a:rPr lang="en" sz="7600">
                <a:latin typeface="EB Garamond Medium"/>
                <a:ea typeface="EB Garamond Medium"/>
                <a:cs typeface="EB Garamond Medium"/>
                <a:sym typeface="EB Garamond Medium"/>
              </a:rPr>
              <a:t>Operate at ambient temperature</a:t>
            </a:r>
            <a:br>
              <a:rPr lang="en" sz="7600">
                <a:latin typeface="EB Garamond Medium"/>
                <a:ea typeface="EB Garamond Medium"/>
                <a:cs typeface="EB Garamond Medium"/>
                <a:sym typeface="EB Garamond Medium"/>
              </a:rPr>
            </a:br>
            <a:endParaRPr sz="7600">
              <a:latin typeface="EB Garamond Medium"/>
              <a:ea typeface="EB Garamond Medium"/>
              <a:cs typeface="EB Garamond Medium"/>
              <a:sym typeface="EB Garamond Medium"/>
            </a:endParaRPr>
          </a:p>
          <a:p>
            <a:pPr indent="-349250" lvl="0" marL="914400" rtl="0" algn="l">
              <a:lnSpc>
                <a:spcPct val="115000"/>
              </a:lnSpc>
              <a:spcBef>
                <a:spcPts val="0"/>
              </a:spcBef>
              <a:spcAft>
                <a:spcPts val="0"/>
              </a:spcAft>
              <a:buSzPct val="100000"/>
              <a:buChar char="●"/>
            </a:pPr>
            <a:r>
              <a:rPr lang="en" sz="7600">
                <a:latin typeface="EB Garamond Medium"/>
                <a:ea typeface="EB Garamond Medium"/>
                <a:cs typeface="EB Garamond Medium"/>
                <a:sym typeface="EB Garamond Medium"/>
              </a:rPr>
              <a:t>Effective alternative of ZEBRA batteries </a:t>
            </a:r>
            <a:endParaRPr sz="7600">
              <a:latin typeface="EB Garamond Medium"/>
              <a:ea typeface="EB Garamond Medium"/>
              <a:cs typeface="EB Garamond Medium"/>
              <a:sym typeface="EB Garamond Medium"/>
            </a:endParaRPr>
          </a:p>
          <a:p>
            <a:pPr indent="-349250" lvl="1" marL="1371600" rtl="0" algn="l">
              <a:lnSpc>
                <a:spcPct val="115000"/>
              </a:lnSpc>
              <a:spcBef>
                <a:spcPts val="0"/>
              </a:spcBef>
              <a:spcAft>
                <a:spcPts val="0"/>
              </a:spcAft>
              <a:buSzPct val="100000"/>
              <a:buFont typeface="EB Garamond Medium"/>
              <a:buChar char="○"/>
            </a:pPr>
            <a:r>
              <a:rPr lang="en" sz="7600">
                <a:latin typeface="EB Garamond Medium"/>
                <a:ea typeface="EB Garamond Medium"/>
                <a:cs typeface="EB Garamond Medium"/>
                <a:sym typeface="EB Garamond Medium"/>
              </a:rPr>
              <a:t>typical temperature of 270°C–350°C </a:t>
            </a:r>
            <a:endParaRPr sz="7600">
              <a:latin typeface="EB Garamond Medium"/>
              <a:ea typeface="EB Garamond Medium"/>
              <a:cs typeface="EB Garamond Medium"/>
              <a:sym typeface="EB Garamond Medium"/>
            </a:endParaRPr>
          </a:p>
          <a:p>
            <a:pPr indent="-349250" lvl="1" marL="1371600" rtl="0" algn="l">
              <a:lnSpc>
                <a:spcPct val="115000"/>
              </a:lnSpc>
              <a:spcBef>
                <a:spcPts val="0"/>
              </a:spcBef>
              <a:spcAft>
                <a:spcPts val="0"/>
              </a:spcAft>
              <a:buSzPct val="100000"/>
              <a:buFont typeface="EB Garamond Medium"/>
              <a:buChar char="○"/>
            </a:pPr>
            <a:r>
              <a:rPr lang="en" sz="7600">
                <a:latin typeface="EB Garamond Medium"/>
                <a:ea typeface="EB Garamond Medium"/>
                <a:cs typeface="EB Garamond Medium"/>
                <a:sym typeface="EB Garamond Medium"/>
              </a:rPr>
              <a:t>continuous operation</a:t>
            </a:r>
            <a:endParaRPr sz="7600">
              <a:latin typeface="EB Garamond Medium"/>
              <a:ea typeface="EB Garamond Medium"/>
              <a:cs typeface="EB Garamond Medium"/>
              <a:sym typeface="EB Garamond Medium"/>
            </a:endParaRPr>
          </a:p>
          <a:p>
            <a:pPr indent="-349250" lvl="1" marL="1371600" rtl="0" algn="l">
              <a:lnSpc>
                <a:spcPct val="115000"/>
              </a:lnSpc>
              <a:spcBef>
                <a:spcPts val="0"/>
              </a:spcBef>
              <a:spcAft>
                <a:spcPts val="0"/>
              </a:spcAft>
              <a:buSzPct val="100000"/>
              <a:buFont typeface="EB Garamond Medium"/>
              <a:buChar char="○"/>
            </a:pPr>
            <a:r>
              <a:rPr lang="en" sz="7600">
                <a:latin typeface="EB Garamond Medium"/>
                <a:ea typeface="EB Garamond Medium"/>
                <a:cs typeface="EB Garamond Medium"/>
                <a:sym typeface="EB Garamond Medium"/>
              </a:rPr>
              <a:t>parasitic load</a:t>
            </a:r>
            <a:endParaRPr sz="7600">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idx="1" type="body"/>
          </p:nvPr>
        </p:nvSpPr>
        <p:spPr>
          <a:xfrm>
            <a:off x="289000" y="1341450"/>
            <a:ext cx="8368200" cy="38022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1500"/>
              </a:spcBef>
              <a:spcAft>
                <a:spcPts val="0"/>
              </a:spcAft>
              <a:buSzPts val="2000"/>
              <a:buChar char="●"/>
            </a:pPr>
            <a:r>
              <a:rPr lang="en" sz="2000">
                <a:latin typeface="EB Garamond Medium"/>
                <a:ea typeface="EB Garamond Medium"/>
                <a:cs typeface="EB Garamond Medium"/>
                <a:sym typeface="EB Garamond Medium"/>
              </a:rPr>
              <a:t>Low energy and power densities, limiting their use in grid-scale energy storage applications. </a:t>
            </a:r>
            <a:br>
              <a:rPr lang="en" sz="2000">
                <a:latin typeface="EB Garamond Medium"/>
                <a:ea typeface="EB Garamond Medium"/>
                <a:cs typeface="EB Garamond Medium"/>
                <a:sym typeface="EB Garamond Medium"/>
              </a:rPr>
            </a:br>
            <a:endParaRPr sz="2000">
              <a:latin typeface="EB Garamond Medium"/>
              <a:ea typeface="EB Garamond Medium"/>
              <a:cs typeface="EB Garamond Medium"/>
              <a:sym typeface="EB Garamond Medium"/>
            </a:endParaRPr>
          </a:p>
          <a:p>
            <a:pPr indent="-355600" lvl="0" marL="457200" rtl="0" algn="just">
              <a:lnSpc>
                <a:spcPct val="115000"/>
              </a:lnSpc>
              <a:spcBef>
                <a:spcPts val="0"/>
              </a:spcBef>
              <a:spcAft>
                <a:spcPts val="0"/>
              </a:spcAft>
              <a:buSzPts val="2000"/>
              <a:buChar char="●"/>
            </a:pPr>
            <a:r>
              <a:rPr lang="en" sz="2000">
                <a:latin typeface="EB Garamond Medium"/>
                <a:ea typeface="EB Garamond Medium"/>
                <a:cs typeface="EB Garamond Medium"/>
                <a:sym typeface="EB Garamond Medium"/>
              </a:rPr>
              <a:t>Na–S battery is considered as one of the most promising candidates for GLEES. (Grid-Level Large-Scale Electrical Energy Storage) tackling the problem of limited energy density and short cycle life as is witnessed in case of Lead-Acid Batteries.</a:t>
            </a:r>
            <a:br>
              <a:rPr lang="en" sz="2000">
                <a:latin typeface="EB Garamond Medium"/>
                <a:ea typeface="EB Garamond Medium"/>
                <a:cs typeface="EB Garamond Medium"/>
                <a:sym typeface="EB Garamond Medium"/>
              </a:rPr>
            </a:br>
            <a:endParaRPr sz="2000">
              <a:latin typeface="EB Garamond Medium"/>
              <a:ea typeface="EB Garamond Medium"/>
              <a:cs typeface="EB Garamond Medium"/>
              <a:sym typeface="EB Garamond Medium"/>
            </a:endParaRPr>
          </a:p>
          <a:p>
            <a:pPr indent="-355600" lvl="0" marL="457200" rtl="0" algn="just">
              <a:lnSpc>
                <a:spcPct val="115000"/>
              </a:lnSpc>
              <a:spcBef>
                <a:spcPts val="0"/>
              </a:spcBef>
              <a:spcAft>
                <a:spcPts val="0"/>
              </a:spcAft>
              <a:buSzPts val="2000"/>
              <a:buChar char="●"/>
            </a:pPr>
            <a:r>
              <a:rPr lang="en" sz="2000">
                <a:latin typeface="EB Garamond Medium"/>
                <a:ea typeface="EB Garamond Medium"/>
                <a:cs typeface="EB Garamond Medium"/>
                <a:sym typeface="EB Garamond Medium"/>
              </a:rPr>
              <a:t>Potential applications in stationary energy storage systems for small-scale residential or commercial use.</a:t>
            </a:r>
            <a:endParaRPr sz="2000">
              <a:latin typeface="EB Garamond Medium"/>
              <a:ea typeface="EB Garamond Medium"/>
              <a:cs typeface="EB Garamond Medium"/>
              <a:sym typeface="EB Garamond Medium"/>
            </a:endParaRPr>
          </a:p>
        </p:txBody>
      </p:sp>
      <p:sp>
        <p:nvSpPr>
          <p:cNvPr id="248" name="Google Shape;248;p38"/>
          <p:cNvSpPr txBox="1"/>
          <p:nvPr>
            <p:ph type="title"/>
          </p:nvPr>
        </p:nvSpPr>
        <p:spPr>
          <a:xfrm>
            <a:off x="387900" y="384025"/>
            <a:ext cx="8368200" cy="6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Performance Analysis:</a:t>
            </a:r>
            <a:endParaRPr sz="3500">
              <a:latin typeface="EB Garamond ExtraBold"/>
              <a:ea typeface="EB Garamond ExtraBold"/>
              <a:cs typeface="EB Garamond ExtraBold"/>
              <a:sym typeface="EB Garamond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387900" y="458025"/>
            <a:ext cx="8368200" cy="6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Conclusions And Perspectives:</a:t>
            </a:r>
            <a:endParaRPr sz="3500">
              <a:latin typeface="EB Garamond ExtraBold"/>
              <a:ea typeface="EB Garamond ExtraBold"/>
              <a:cs typeface="EB Garamond ExtraBold"/>
              <a:sym typeface="EB Garamond ExtraBold"/>
            </a:endParaRPr>
          </a:p>
        </p:txBody>
      </p:sp>
      <p:sp>
        <p:nvSpPr>
          <p:cNvPr id="254" name="Google Shape;254;p3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en">
                <a:latin typeface="EB Garamond Medium"/>
                <a:ea typeface="EB Garamond Medium"/>
                <a:cs typeface="EB Garamond Medium"/>
                <a:sym typeface="EB Garamond Medium"/>
              </a:rPr>
              <a:t>●  Potential alternative to Li-S batteries due to the low cost and abundance of sodium.</a:t>
            </a:r>
            <a:endParaRPr>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t/>
            </a:r>
            <a:endParaRPr>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rPr lang="en">
                <a:latin typeface="EB Garamond Medium"/>
                <a:ea typeface="EB Garamond Medium"/>
                <a:cs typeface="EB Garamond Medium"/>
                <a:sym typeface="EB Garamond Medium"/>
              </a:rPr>
              <a:t>●  But there is a lack of  proper R&amp;D for </a:t>
            </a:r>
            <a:r>
              <a:rPr lang="en">
                <a:latin typeface="EB Garamond Medium"/>
                <a:ea typeface="EB Garamond Medium"/>
                <a:cs typeface="EB Garamond Medium"/>
                <a:sym typeface="EB Garamond Medium"/>
              </a:rPr>
              <a:t>manufacturing</a:t>
            </a:r>
            <a:r>
              <a:rPr lang="en">
                <a:latin typeface="EB Garamond Medium"/>
                <a:ea typeface="EB Garamond Medium"/>
                <a:cs typeface="EB Garamond Medium"/>
                <a:sym typeface="EB Garamond Medium"/>
              </a:rPr>
              <a:t> processes</a:t>
            </a:r>
            <a:endParaRPr>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t/>
            </a:r>
            <a:endParaRPr>
              <a:latin typeface="EB Garamond Medium"/>
              <a:ea typeface="EB Garamond Medium"/>
              <a:cs typeface="EB Garamond Medium"/>
              <a:sym typeface="EB Garamond Medium"/>
            </a:endParaRPr>
          </a:p>
          <a:p>
            <a:pPr indent="0" lvl="0" marL="0" rtl="0" algn="just">
              <a:lnSpc>
                <a:spcPct val="105000"/>
              </a:lnSpc>
              <a:spcBef>
                <a:spcPts val="0"/>
              </a:spcBef>
              <a:spcAft>
                <a:spcPts val="0"/>
              </a:spcAft>
              <a:buNone/>
            </a:pPr>
            <a:r>
              <a:rPr lang="en">
                <a:latin typeface="EB Garamond Medium"/>
                <a:ea typeface="EB Garamond Medium"/>
                <a:cs typeface="EB Garamond Medium"/>
                <a:sym typeface="EB Garamond Medium"/>
              </a:rPr>
              <a:t>● Additionally, advancements in battery management systems and integration with renewable energy sources can enhance the flexibility and reliability of these batteries in energy storage applications. </a:t>
            </a:r>
            <a:endParaRPr>
              <a:latin typeface="EB Garamond Medium"/>
              <a:ea typeface="EB Garamond Medium"/>
              <a:cs typeface="EB Garamond Medium"/>
              <a:sym typeface="EB Garamond Medium"/>
            </a:endParaRPr>
          </a:p>
          <a:p>
            <a:pPr indent="0" lvl="0" marL="457200" rtl="0" algn="l">
              <a:spcBef>
                <a:spcPts val="0"/>
              </a:spcBef>
              <a:spcAft>
                <a:spcPts val="1200"/>
              </a:spcAft>
              <a:buNone/>
            </a:pPr>
            <a:r>
              <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Analysis:</a:t>
            </a:r>
            <a:endParaRPr/>
          </a:p>
        </p:txBody>
      </p:sp>
      <p:sp>
        <p:nvSpPr>
          <p:cNvPr id="260" name="Google Shape;260;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b="1" lang="en" sz="1200"/>
              <a:t>Anode:  150 grams of Sodium </a:t>
            </a:r>
            <a:endParaRPr b="1" sz="1200"/>
          </a:p>
          <a:p>
            <a:pPr indent="0" lvl="0" marL="0" rtl="0" algn="l">
              <a:lnSpc>
                <a:spcPct val="95000"/>
              </a:lnSpc>
              <a:spcBef>
                <a:spcPts val="1200"/>
              </a:spcBef>
              <a:spcAft>
                <a:spcPts val="0"/>
              </a:spcAft>
              <a:buSzPts val="523"/>
              <a:buNone/>
            </a:pPr>
            <a:r>
              <a:rPr b="1" lang="en" sz="1200"/>
              <a:t>Cost = $1 USD per pound of sodium,</a:t>
            </a:r>
            <a:endParaRPr b="1" sz="1200"/>
          </a:p>
          <a:p>
            <a:pPr indent="0" lvl="0" marL="0" rtl="0" algn="l">
              <a:lnSpc>
                <a:spcPct val="95000"/>
              </a:lnSpc>
              <a:spcBef>
                <a:spcPts val="1200"/>
              </a:spcBef>
              <a:spcAft>
                <a:spcPts val="0"/>
              </a:spcAft>
              <a:buSzPts val="523"/>
              <a:buNone/>
            </a:pPr>
            <a:r>
              <a:rPr b="1" lang="en" sz="1200"/>
              <a:t>- Cost of sodium per gram = $1 USD per pound / 453.59 grams per pound = $0.0022 USD per gram</a:t>
            </a:r>
            <a:endParaRPr b="1" sz="1200"/>
          </a:p>
          <a:p>
            <a:pPr indent="0" lvl="0" marL="0" rtl="0" algn="l">
              <a:lnSpc>
                <a:spcPct val="95000"/>
              </a:lnSpc>
              <a:spcBef>
                <a:spcPts val="1200"/>
              </a:spcBef>
              <a:spcAft>
                <a:spcPts val="0"/>
              </a:spcAft>
              <a:buSzPts val="523"/>
              <a:buNone/>
            </a:pPr>
            <a:r>
              <a:rPr b="1" lang="en" sz="1200"/>
              <a:t>- Cost of sodium per 1 kWh battery = 150 grams of sodium x $0.0022 USD per gram = $0.33 USD per battery</a:t>
            </a:r>
            <a:endParaRPr b="1" sz="1200"/>
          </a:p>
          <a:p>
            <a:pPr indent="0" lvl="0" marL="0" rtl="0" algn="l">
              <a:lnSpc>
                <a:spcPct val="95000"/>
              </a:lnSpc>
              <a:spcBef>
                <a:spcPts val="1200"/>
              </a:spcBef>
              <a:spcAft>
                <a:spcPts val="0"/>
              </a:spcAft>
              <a:buSzPts val="523"/>
              <a:buNone/>
            </a:pPr>
            <a:r>
              <a:t/>
            </a:r>
            <a:endParaRPr b="1" sz="1200"/>
          </a:p>
          <a:p>
            <a:pPr indent="0" lvl="0" marL="0" rtl="0" algn="l">
              <a:lnSpc>
                <a:spcPct val="80000"/>
              </a:lnSpc>
              <a:spcBef>
                <a:spcPts val="1200"/>
              </a:spcBef>
              <a:spcAft>
                <a:spcPts val="0"/>
              </a:spcAft>
              <a:buSzPts val="523"/>
              <a:buNone/>
            </a:pPr>
            <a:r>
              <a:rPr b="1" lang="en" sz="1200"/>
              <a:t>Cathode: Sulfur - 200 grams</a:t>
            </a:r>
            <a:endParaRPr b="1" sz="1200"/>
          </a:p>
          <a:p>
            <a:pPr indent="0" lvl="0" marL="0" rtl="0" algn="l">
              <a:lnSpc>
                <a:spcPct val="80000"/>
              </a:lnSpc>
              <a:spcBef>
                <a:spcPts val="0"/>
              </a:spcBef>
              <a:spcAft>
                <a:spcPts val="0"/>
              </a:spcAft>
              <a:buSzPts val="523"/>
              <a:buNone/>
            </a:pPr>
            <a:r>
              <a:t/>
            </a:r>
            <a:endParaRPr b="1" sz="1200"/>
          </a:p>
          <a:p>
            <a:pPr indent="0" lvl="0" marL="0" rtl="0" algn="l">
              <a:lnSpc>
                <a:spcPct val="80000"/>
              </a:lnSpc>
              <a:spcBef>
                <a:spcPts val="0"/>
              </a:spcBef>
              <a:spcAft>
                <a:spcPts val="0"/>
              </a:spcAft>
              <a:buSzPts val="523"/>
              <a:buNone/>
            </a:pPr>
            <a:r>
              <a:t/>
            </a:r>
            <a:endParaRPr b="1" sz="1200"/>
          </a:p>
          <a:p>
            <a:pPr indent="0" lvl="0" marL="0" rtl="0" algn="l">
              <a:lnSpc>
                <a:spcPct val="80000"/>
              </a:lnSpc>
              <a:spcBef>
                <a:spcPts val="0"/>
              </a:spcBef>
              <a:spcAft>
                <a:spcPts val="0"/>
              </a:spcAft>
              <a:buSzPts val="523"/>
              <a:buNone/>
            </a:pPr>
            <a:r>
              <a:rPr b="1" lang="en" sz="1200"/>
              <a:t> Assuming a cost of $0.50 USD per pound of sulfur</a:t>
            </a:r>
            <a:endParaRPr b="1" sz="1200"/>
          </a:p>
          <a:p>
            <a:pPr indent="0" lvl="0" marL="0" rtl="0" algn="l">
              <a:lnSpc>
                <a:spcPct val="80000"/>
              </a:lnSpc>
              <a:spcBef>
                <a:spcPts val="0"/>
              </a:spcBef>
              <a:spcAft>
                <a:spcPts val="0"/>
              </a:spcAft>
              <a:buSzPts val="523"/>
              <a:buNone/>
            </a:pPr>
            <a:r>
              <a:t/>
            </a:r>
            <a:endParaRPr b="1" sz="1200"/>
          </a:p>
          <a:p>
            <a:pPr indent="0" lvl="0" marL="0" rtl="0" algn="l">
              <a:lnSpc>
                <a:spcPct val="80000"/>
              </a:lnSpc>
              <a:spcBef>
                <a:spcPts val="0"/>
              </a:spcBef>
              <a:spcAft>
                <a:spcPts val="0"/>
              </a:spcAft>
              <a:buSzPts val="523"/>
              <a:buNone/>
            </a:pPr>
            <a:r>
              <a:rPr b="1" lang="en" sz="1200"/>
              <a:t>- Cost of sulfur per gram = $0.50 USD per pound / 453.59 grams per pound = $0.0011 USD per gram</a:t>
            </a:r>
            <a:endParaRPr b="1" sz="1200"/>
          </a:p>
          <a:p>
            <a:pPr indent="0" lvl="0" marL="0" rtl="0" algn="l">
              <a:lnSpc>
                <a:spcPct val="80000"/>
              </a:lnSpc>
              <a:spcBef>
                <a:spcPts val="0"/>
              </a:spcBef>
              <a:spcAft>
                <a:spcPts val="0"/>
              </a:spcAft>
              <a:buSzPts val="523"/>
              <a:buNone/>
            </a:pPr>
            <a:r>
              <a:t/>
            </a:r>
            <a:endParaRPr b="1" sz="1200"/>
          </a:p>
          <a:p>
            <a:pPr indent="0" lvl="0" marL="0" rtl="0" algn="l">
              <a:lnSpc>
                <a:spcPct val="80000"/>
              </a:lnSpc>
              <a:spcBef>
                <a:spcPts val="0"/>
              </a:spcBef>
              <a:spcAft>
                <a:spcPts val="0"/>
              </a:spcAft>
              <a:buSzPts val="523"/>
              <a:buNone/>
            </a:pPr>
            <a:r>
              <a:rPr b="1" lang="en" sz="1200"/>
              <a:t>- Cost of sulfur per 1 kWh battery = 200 grams of sulfur x $0.0011 USD per gram = $0.22 USD per battery</a:t>
            </a:r>
            <a:endParaRPr b="1" sz="1200"/>
          </a:p>
          <a:p>
            <a:pPr indent="0" lvl="0" marL="0" rtl="0" algn="l">
              <a:lnSpc>
                <a:spcPct val="95000"/>
              </a:lnSpc>
              <a:spcBef>
                <a:spcPts val="0"/>
              </a:spcBef>
              <a:spcAft>
                <a:spcPts val="0"/>
              </a:spcAft>
              <a:buSzPts val="523"/>
              <a:buNone/>
            </a:pPr>
            <a:r>
              <a:t/>
            </a:r>
            <a:endParaRPr b="1" sz="1200"/>
          </a:p>
          <a:p>
            <a:pPr indent="0" lvl="0" marL="0" rtl="0" algn="l">
              <a:lnSpc>
                <a:spcPct val="95000"/>
              </a:lnSpc>
              <a:spcBef>
                <a:spcPts val="1200"/>
              </a:spcBef>
              <a:spcAft>
                <a:spcPts val="0"/>
              </a:spcAft>
              <a:buSzPts val="523"/>
              <a:buNone/>
            </a:pPr>
            <a:r>
              <a:t/>
            </a:r>
            <a:endParaRPr b="1" sz="1200"/>
          </a:p>
          <a:p>
            <a:pPr indent="0" lvl="0" marL="0" rtl="0" algn="l">
              <a:lnSpc>
                <a:spcPct val="95000"/>
              </a:lnSpc>
              <a:spcBef>
                <a:spcPts val="1200"/>
              </a:spcBef>
              <a:spcAft>
                <a:spcPts val="0"/>
              </a:spcAft>
              <a:buSzPts val="523"/>
              <a:buNone/>
            </a:pPr>
            <a:r>
              <a:t/>
            </a:r>
            <a:endParaRPr b="1" sz="1200"/>
          </a:p>
          <a:p>
            <a:pPr indent="0" lvl="0" marL="0" rtl="0" algn="l">
              <a:lnSpc>
                <a:spcPct val="95000"/>
              </a:lnSpc>
              <a:spcBef>
                <a:spcPts val="1200"/>
              </a:spcBef>
              <a:spcAft>
                <a:spcPts val="1200"/>
              </a:spcAft>
              <a:buSzPts val="523"/>
              <a:buNone/>
            </a:pPr>
            <a:r>
              <a:t/>
            </a:r>
            <a:endParaRPr b="1"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2294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Analysis:</a:t>
            </a:r>
            <a:endParaRPr/>
          </a:p>
        </p:txBody>
      </p:sp>
      <p:sp>
        <p:nvSpPr>
          <p:cNvPr id="266" name="Google Shape;266;p41"/>
          <p:cNvSpPr txBox="1"/>
          <p:nvPr>
            <p:ph idx="1" type="body"/>
          </p:nvPr>
        </p:nvSpPr>
        <p:spPr>
          <a:xfrm>
            <a:off x="389850" y="1411025"/>
            <a:ext cx="8754000" cy="3157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200"/>
              <a:t>Catalyst : Manganese oxide </a:t>
            </a:r>
            <a:endParaRPr b="1" sz="1200"/>
          </a:p>
          <a:p>
            <a:pPr indent="0" lvl="0" marL="0" rtl="0" algn="l">
              <a:lnSpc>
                <a:spcPct val="95000"/>
              </a:lnSpc>
              <a:spcBef>
                <a:spcPts val="1200"/>
              </a:spcBef>
              <a:spcAft>
                <a:spcPts val="0"/>
              </a:spcAft>
              <a:buSzPts val="275"/>
              <a:buNone/>
            </a:pPr>
            <a:r>
              <a:rPr b="1" lang="en" sz="1200"/>
              <a:t>Price of 99.9% ranges from $8 to $30 USD per kilogram. Assuming a catalyst loading of 5% by weight in the battery.</a:t>
            </a:r>
            <a:endParaRPr b="1" sz="1200"/>
          </a:p>
          <a:p>
            <a:pPr indent="0" lvl="0" marL="0" rtl="0" algn="l">
              <a:lnSpc>
                <a:spcPct val="95000"/>
              </a:lnSpc>
              <a:spcBef>
                <a:spcPts val="1200"/>
              </a:spcBef>
              <a:spcAft>
                <a:spcPts val="0"/>
              </a:spcAft>
              <a:buSzPts val="275"/>
              <a:buNone/>
            </a:pPr>
            <a:r>
              <a:rPr b="1" lang="en" sz="1200"/>
              <a:t>  - 50 grams of manganese oxide is needed for a 1 kWh battery (5% of 1 kg)</a:t>
            </a:r>
            <a:endParaRPr b="1" sz="1200"/>
          </a:p>
          <a:p>
            <a:pPr indent="0" lvl="0" marL="0" rtl="0" algn="l">
              <a:lnSpc>
                <a:spcPct val="95000"/>
              </a:lnSpc>
              <a:spcBef>
                <a:spcPts val="1200"/>
              </a:spcBef>
              <a:spcAft>
                <a:spcPts val="0"/>
              </a:spcAft>
              <a:buSzPts val="275"/>
              <a:buNone/>
            </a:pPr>
            <a:r>
              <a:rPr b="1" lang="en" sz="1200"/>
              <a:t>  - The cost of manganese oxide for a 1 kWh NaS battery = 50 grams x ($8/1000) = $0.4 USD per battery</a:t>
            </a:r>
            <a:endParaRPr b="1" sz="1200"/>
          </a:p>
          <a:p>
            <a:pPr indent="0" lvl="0" marL="0" rtl="0" algn="l">
              <a:lnSpc>
                <a:spcPct val="95000"/>
              </a:lnSpc>
              <a:spcBef>
                <a:spcPts val="1200"/>
              </a:spcBef>
              <a:spcAft>
                <a:spcPts val="0"/>
              </a:spcAft>
              <a:buSzPts val="275"/>
              <a:buNone/>
            </a:pPr>
            <a:r>
              <a:t/>
            </a:r>
            <a:endParaRPr b="1" sz="1200"/>
          </a:p>
          <a:p>
            <a:pPr indent="0" lvl="0" marL="0" rtl="0" algn="l">
              <a:lnSpc>
                <a:spcPct val="95000"/>
              </a:lnSpc>
              <a:spcBef>
                <a:spcPts val="1200"/>
              </a:spcBef>
              <a:spcAft>
                <a:spcPts val="0"/>
              </a:spcAft>
              <a:buSzPts val="275"/>
              <a:buNone/>
            </a:pPr>
            <a:r>
              <a:rPr b="1" lang="en" sz="1200"/>
              <a:t>  </a:t>
            </a:r>
            <a:r>
              <a:rPr b="1" lang="en" sz="1200"/>
              <a:t>Electrolyte:: PETA gel polymer electrolyte </a:t>
            </a:r>
            <a:endParaRPr b="1" sz="1200"/>
          </a:p>
          <a:p>
            <a:pPr indent="0" lvl="0" marL="0" rtl="0" algn="l">
              <a:spcBef>
                <a:spcPts val="1200"/>
              </a:spcBef>
              <a:spcAft>
                <a:spcPts val="0"/>
              </a:spcAft>
              <a:buSzPts val="440"/>
              <a:buNone/>
            </a:pPr>
            <a:r>
              <a:rPr b="1" lang="en" sz="1200"/>
              <a:t>Price range : $200 to $500 per kilogram</a:t>
            </a:r>
            <a:endParaRPr b="1" sz="1200"/>
          </a:p>
          <a:p>
            <a:pPr indent="0" lvl="0" marL="0" rtl="0" algn="l">
              <a:spcBef>
                <a:spcPts val="1200"/>
              </a:spcBef>
              <a:spcAft>
                <a:spcPts val="0"/>
              </a:spcAft>
              <a:buSzPts val="440"/>
              <a:buNone/>
            </a:pPr>
            <a:r>
              <a:rPr b="1" lang="en" sz="1200"/>
              <a:t> Assuming 5% weight fraction of the PETA gel polymer electrolyte in the battery: </a:t>
            </a:r>
            <a:endParaRPr b="1" sz="1200"/>
          </a:p>
          <a:p>
            <a:pPr indent="0" lvl="0" marL="0" rtl="0" algn="l">
              <a:spcBef>
                <a:spcPts val="1200"/>
              </a:spcBef>
              <a:spcAft>
                <a:spcPts val="0"/>
              </a:spcAft>
              <a:buSzPts val="440"/>
              <a:buNone/>
            </a:pPr>
            <a:r>
              <a:rPr b="1" lang="en" sz="1200"/>
              <a:t>- For $200 per kilogram --&gt; 50 grams of PETA gel polymer electrolyte is needed.</a:t>
            </a:r>
            <a:endParaRPr b="1" sz="1200"/>
          </a:p>
          <a:p>
            <a:pPr indent="0" lvl="0" marL="0" rtl="0" algn="l">
              <a:spcBef>
                <a:spcPts val="1200"/>
              </a:spcBef>
              <a:spcAft>
                <a:spcPts val="1200"/>
              </a:spcAft>
              <a:buSzPts val="440"/>
              <a:buNone/>
            </a:pPr>
            <a:r>
              <a:rPr b="1" lang="en" sz="1200"/>
              <a:t> The cost of PETA gel polymer electrolyte for a 1 kWh battery = 50 grams x ($200/1000) = $10 USD per battery.</a:t>
            </a:r>
            <a:endParaRPr b="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87900" y="476450"/>
            <a:ext cx="5982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Why Na-S batteries?</a:t>
            </a:r>
            <a:endParaRPr sz="3500">
              <a:latin typeface="EB Garamond ExtraBold"/>
              <a:ea typeface="EB Garamond ExtraBold"/>
              <a:cs typeface="EB Garamond ExtraBold"/>
              <a:sym typeface="EB Garamond ExtraBold"/>
            </a:endParaRPr>
          </a:p>
        </p:txBody>
      </p:sp>
      <p:sp>
        <p:nvSpPr>
          <p:cNvPr id="81" name="Google Shape;81;p15"/>
          <p:cNvSpPr txBox="1"/>
          <p:nvPr>
            <p:ph idx="1" type="body"/>
          </p:nvPr>
        </p:nvSpPr>
        <p:spPr>
          <a:xfrm>
            <a:off x="387900" y="1594025"/>
            <a:ext cx="7713000" cy="26811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Font typeface="EB Garamond Medium"/>
              <a:buAutoNum type="arabicPeriod"/>
            </a:pPr>
            <a:r>
              <a:rPr lang="en" sz="2400">
                <a:latin typeface="EB Garamond Medium"/>
                <a:ea typeface="EB Garamond Medium"/>
                <a:cs typeface="EB Garamond Medium"/>
                <a:sym typeface="EB Garamond Medium"/>
              </a:rPr>
              <a:t>Abundance and low cost</a:t>
            </a:r>
            <a:endParaRPr sz="2400">
              <a:latin typeface="EB Garamond Medium"/>
              <a:ea typeface="EB Garamond Medium"/>
              <a:cs typeface="EB Garamond Medium"/>
              <a:sym typeface="EB Garamond Medium"/>
            </a:endParaRPr>
          </a:p>
          <a:p>
            <a:pPr indent="-381000" lvl="0" marL="457200" rtl="0" algn="l">
              <a:spcBef>
                <a:spcPts val="0"/>
              </a:spcBef>
              <a:spcAft>
                <a:spcPts val="0"/>
              </a:spcAft>
              <a:buSzPts val="2400"/>
              <a:buFont typeface="EB Garamond Medium"/>
              <a:buAutoNum type="arabicPeriod"/>
            </a:pPr>
            <a:r>
              <a:rPr lang="en" sz="2400">
                <a:latin typeface="EB Garamond Medium"/>
                <a:ea typeface="EB Garamond Medium"/>
                <a:cs typeface="EB Garamond Medium"/>
                <a:sym typeface="EB Garamond Medium"/>
              </a:rPr>
              <a:t>High energy density </a:t>
            </a:r>
            <a:endParaRPr sz="2400">
              <a:latin typeface="EB Garamond Medium"/>
              <a:ea typeface="EB Garamond Medium"/>
              <a:cs typeface="EB Garamond Medium"/>
              <a:sym typeface="EB Garamond Medium"/>
            </a:endParaRPr>
          </a:p>
          <a:p>
            <a:pPr indent="-381000" lvl="0" marL="457200" rtl="0" algn="l">
              <a:spcBef>
                <a:spcPts val="0"/>
              </a:spcBef>
              <a:spcAft>
                <a:spcPts val="0"/>
              </a:spcAft>
              <a:buSzPts val="2400"/>
              <a:buFont typeface="EB Garamond Medium"/>
              <a:buAutoNum type="arabicPeriod"/>
            </a:pPr>
            <a:r>
              <a:rPr lang="en" sz="2400">
                <a:latin typeface="EB Garamond Medium"/>
                <a:ea typeface="EB Garamond Medium"/>
                <a:cs typeface="EB Garamond Medium"/>
                <a:sym typeface="EB Garamond Medium"/>
              </a:rPr>
              <a:t>High efficiency</a:t>
            </a:r>
            <a:endParaRPr sz="2400">
              <a:latin typeface="EB Garamond Medium"/>
              <a:ea typeface="EB Garamond Medium"/>
              <a:cs typeface="EB Garamond Medium"/>
              <a:sym typeface="EB Garamond Medium"/>
            </a:endParaRPr>
          </a:p>
          <a:p>
            <a:pPr indent="-381000" lvl="0" marL="457200" rtl="0" algn="l">
              <a:spcBef>
                <a:spcPts val="0"/>
              </a:spcBef>
              <a:spcAft>
                <a:spcPts val="0"/>
              </a:spcAft>
              <a:buSzPts val="2400"/>
              <a:buFont typeface="EB Garamond Medium"/>
              <a:buAutoNum type="arabicPeriod"/>
            </a:pPr>
            <a:r>
              <a:rPr lang="en" sz="2400">
                <a:latin typeface="EB Garamond Medium"/>
                <a:ea typeface="EB Garamond Medium"/>
                <a:cs typeface="EB Garamond Medium"/>
                <a:sym typeface="EB Garamond Medium"/>
              </a:rPr>
              <a:t>Environment</a:t>
            </a:r>
            <a:r>
              <a:rPr lang="en" sz="2400">
                <a:latin typeface="EB Garamond Medium"/>
                <a:ea typeface="EB Garamond Medium"/>
                <a:cs typeface="EB Garamond Medium"/>
                <a:sym typeface="EB Garamond Medium"/>
              </a:rPr>
              <a:t> friendly</a:t>
            </a:r>
            <a:endParaRPr sz="2400">
              <a:latin typeface="EB Garamond Medium"/>
              <a:ea typeface="EB Garamond Medium"/>
              <a:cs typeface="EB Garamond Medium"/>
              <a:sym typeface="EB Garamond Medium"/>
            </a:endParaRPr>
          </a:p>
        </p:txBody>
      </p:sp>
      <p:pic>
        <p:nvPicPr>
          <p:cNvPr id="82" name="Google Shape;82;p15"/>
          <p:cNvPicPr preferRelativeResize="0"/>
          <p:nvPr/>
        </p:nvPicPr>
        <p:blipFill rotWithShape="1">
          <a:blip r:embed="rId3">
            <a:alphaModFix/>
          </a:blip>
          <a:srcRect b="3789" l="21881" r="18495" t="3780"/>
          <a:stretch/>
        </p:blipFill>
        <p:spPr>
          <a:xfrm>
            <a:off x="4316975" y="1232151"/>
            <a:ext cx="4434801" cy="3185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Analysis:</a:t>
            </a:r>
            <a:endParaRPr/>
          </a:p>
        </p:txBody>
      </p:sp>
      <p:sp>
        <p:nvSpPr>
          <p:cNvPr id="272" name="Google Shape;272;p42"/>
          <p:cNvSpPr txBox="1"/>
          <p:nvPr/>
        </p:nvSpPr>
        <p:spPr>
          <a:xfrm>
            <a:off x="0" y="14478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273" name="Google Shape;273;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b="1" lang="en" sz="1250">
                <a:latin typeface="Arial"/>
                <a:ea typeface="Arial"/>
                <a:cs typeface="Arial"/>
                <a:sym typeface="Arial"/>
              </a:rPr>
              <a:t>Estimated manufacturing cost of each component of the battery per kWh is as follows:</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 Anode (carbon-based material): $50-100 USD/kWh </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 Cathode (sulfur-based material and catalyst): $400-$800 USD/kWh </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 Electrolyte (sodium polysulfide solution): $1-2 USD/kWh </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 Separator (ceramic material): $10-20 USD/kWh</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 Current collectors (copper and aluminum): $10-20 USD/kWh</a:t>
            </a:r>
            <a:endParaRPr b="1" sz="1250">
              <a:latin typeface="Arial"/>
              <a:ea typeface="Arial"/>
              <a:cs typeface="Arial"/>
              <a:sym typeface="Arial"/>
            </a:endParaRPr>
          </a:p>
          <a:p>
            <a:pPr indent="0" lvl="0" marL="0" rtl="0" algn="l">
              <a:spcBef>
                <a:spcPts val="1200"/>
              </a:spcBef>
              <a:spcAft>
                <a:spcPts val="0"/>
              </a:spcAft>
              <a:buSzPts val="275"/>
              <a:buNone/>
            </a:pPr>
            <a:r>
              <a:t/>
            </a:r>
            <a:endParaRPr b="1" sz="1250">
              <a:latin typeface="Arial"/>
              <a:ea typeface="Arial"/>
              <a:cs typeface="Arial"/>
              <a:sym typeface="Arial"/>
            </a:endParaRPr>
          </a:p>
          <a:p>
            <a:pPr indent="0" lvl="0" marL="0" rtl="0" algn="l">
              <a:spcBef>
                <a:spcPts val="1200"/>
              </a:spcBef>
              <a:spcAft>
                <a:spcPts val="0"/>
              </a:spcAft>
              <a:buSzPts val="275"/>
              <a:buNone/>
            </a:pPr>
            <a:r>
              <a:rPr b="1" lang="en" sz="1250">
                <a:latin typeface="Arial"/>
                <a:ea typeface="Arial"/>
                <a:cs typeface="Arial"/>
                <a:sym typeface="Arial"/>
              </a:rPr>
              <a:t>Based on the above cost estimations, the total manufacturing cost of a room temperature NaS battery for 1 kWh can be roughly estimated to be between $471 to $1,542 USD/kWh.</a:t>
            </a:r>
            <a:endParaRPr b="1" sz="1250">
              <a:latin typeface="Arial"/>
              <a:ea typeface="Arial"/>
              <a:cs typeface="Arial"/>
              <a:sym typeface="Arial"/>
            </a:endParaRPr>
          </a:p>
          <a:p>
            <a:pPr indent="0" lvl="0" marL="0" rtl="0" algn="l">
              <a:spcBef>
                <a:spcPts val="1200"/>
              </a:spcBef>
              <a:spcAft>
                <a:spcPts val="1200"/>
              </a:spcAft>
              <a:buSzPts val="275"/>
              <a:buNone/>
            </a:pPr>
            <a:r>
              <a:t/>
            </a:r>
            <a:endParaRPr b="1" sz="125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 Analysis:</a:t>
            </a:r>
            <a:endParaRPr/>
          </a:p>
        </p:txBody>
      </p:sp>
      <p:sp>
        <p:nvSpPr>
          <p:cNvPr id="279" name="Google Shape;279;p43"/>
          <p:cNvSpPr txBox="1"/>
          <p:nvPr/>
        </p:nvSpPr>
        <p:spPr>
          <a:xfrm>
            <a:off x="0" y="144780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sp>
        <p:nvSpPr>
          <p:cNvPr id="280" name="Google Shape;280;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Material Cost = 10.95 $/KWH battery</a:t>
            </a:r>
            <a:endParaRPr/>
          </a:p>
          <a:p>
            <a:pPr indent="0" lvl="0" marL="0" rtl="0" algn="l">
              <a:spcBef>
                <a:spcPts val="1200"/>
              </a:spcBef>
              <a:spcAft>
                <a:spcPts val="0"/>
              </a:spcAft>
              <a:buNone/>
            </a:pPr>
            <a:r>
              <a:rPr lang="en"/>
              <a:t>Manufacturing Cost = 471 $/KWH battery</a:t>
            </a:r>
            <a:endParaRPr/>
          </a:p>
          <a:p>
            <a:pPr indent="0" lvl="0" marL="0" rtl="0" algn="l">
              <a:spcBef>
                <a:spcPts val="1200"/>
              </a:spcBef>
              <a:spcAft>
                <a:spcPts val="0"/>
              </a:spcAft>
              <a:buNone/>
            </a:pPr>
            <a:r>
              <a:rPr lang="en"/>
              <a:t>Total Cost = 481.95 $/KWH battery</a:t>
            </a:r>
            <a:endParaRPr/>
          </a:p>
          <a:p>
            <a:pPr indent="0" lvl="0" marL="0" rtl="0" algn="l">
              <a:spcBef>
                <a:spcPts val="1200"/>
              </a:spcBef>
              <a:spcAft>
                <a:spcPts val="1200"/>
              </a:spcAft>
              <a:buNone/>
            </a:pPr>
            <a:r>
              <a:rPr lang="en"/>
              <a:t>Comparative with the cost of High temperature NaS batteries being $300-500 per KWH battery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7419">
                <a:latin typeface="EB Garamond ExtraBold"/>
                <a:ea typeface="EB Garamond ExtraBold"/>
                <a:cs typeface="EB Garamond ExtraBold"/>
                <a:sym typeface="EB Garamond ExtraBold"/>
              </a:rPr>
              <a:t>Thank You!</a:t>
            </a:r>
            <a:endParaRPr sz="7419">
              <a:latin typeface="EB Garamond ExtraBold"/>
              <a:ea typeface="EB Garamond ExtraBold"/>
              <a:cs typeface="EB Garamond ExtraBold"/>
              <a:sym typeface="EB Garamond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920">
                <a:latin typeface="EB Garamond ExtraBold"/>
                <a:ea typeface="EB Garamond ExtraBold"/>
                <a:cs typeface="EB Garamond ExtraBold"/>
                <a:sym typeface="EB Garamond ExtraBold"/>
              </a:rPr>
              <a:t>RT Na-S Battery</a:t>
            </a:r>
            <a:endParaRPr sz="4920">
              <a:latin typeface="EB Garamond ExtraBold"/>
              <a:ea typeface="EB Garamond ExtraBold"/>
              <a:cs typeface="EB Garamond ExtraBold"/>
              <a:sym typeface="EB Garamond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555600"/>
            <a:ext cx="349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Design:</a:t>
            </a:r>
            <a:endParaRPr sz="3500">
              <a:latin typeface="EB Garamond ExtraBold"/>
              <a:ea typeface="EB Garamond ExtraBold"/>
              <a:cs typeface="EB Garamond ExtraBold"/>
              <a:sym typeface="EB Garamond ExtraBold"/>
            </a:endParaRPr>
          </a:p>
        </p:txBody>
      </p:sp>
      <p:sp>
        <p:nvSpPr>
          <p:cNvPr id="93" name="Google Shape;93;p17"/>
          <p:cNvSpPr txBox="1"/>
          <p:nvPr>
            <p:ph idx="1" type="body"/>
          </p:nvPr>
        </p:nvSpPr>
        <p:spPr>
          <a:xfrm>
            <a:off x="387900" y="1879750"/>
            <a:ext cx="5157900" cy="26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EB Garamond"/>
                <a:ea typeface="EB Garamond"/>
                <a:cs typeface="EB Garamond"/>
                <a:sym typeface="EB Garamond"/>
              </a:rPr>
              <a:t>The design of room temperature Na-S batteries consists:</a:t>
            </a:r>
            <a:endParaRPr sz="2100">
              <a:latin typeface="EB Garamond"/>
              <a:ea typeface="EB Garamond"/>
              <a:cs typeface="EB Garamond"/>
              <a:sym typeface="EB Garamond"/>
            </a:endParaRPr>
          </a:p>
          <a:p>
            <a:pPr indent="-361950" lvl="0" marL="457200" rtl="0" algn="l">
              <a:spcBef>
                <a:spcPts val="1200"/>
              </a:spcBef>
              <a:spcAft>
                <a:spcPts val="0"/>
              </a:spcAft>
              <a:buSzPts val="2100"/>
              <a:buFont typeface="EB Garamond"/>
              <a:buAutoNum type="arabicPeriod"/>
            </a:pPr>
            <a:r>
              <a:rPr lang="en" sz="2100">
                <a:latin typeface="EB Garamond"/>
                <a:ea typeface="EB Garamond"/>
                <a:cs typeface="EB Garamond"/>
                <a:sym typeface="EB Garamond"/>
              </a:rPr>
              <a:t>Na metal anode</a:t>
            </a:r>
            <a:endParaRPr sz="2100">
              <a:latin typeface="EB Garamond"/>
              <a:ea typeface="EB Garamond"/>
              <a:cs typeface="EB Garamond"/>
              <a:sym typeface="EB Garamond"/>
            </a:endParaRPr>
          </a:p>
          <a:p>
            <a:pPr indent="-361950" lvl="0" marL="457200" rtl="0" algn="l">
              <a:spcBef>
                <a:spcPts val="0"/>
              </a:spcBef>
              <a:spcAft>
                <a:spcPts val="0"/>
              </a:spcAft>
              <a:buSzPts val="2100"/>
              <a:buFont typeface="EB Garamond"/>
              <a:buAutoNum type="arabicPeriod"/>
            </a:pPr>
            <a:r>
              <a:rPr lang="en" sz="2100">
                <a:latin typeface="EB Garamond"/>
                <a:ea typeface="EB Garamond"/>
                <a:cs typeface="EB Garamond"/>
                <a:sym typeface="EB Garamond"/>
              </a:rPr>
              <a:t>S cathode</a:t>
            </a:r>
            <a:endParaRPr sz="2100">
              <a:latin typeface="EB Garamond"/>
              <a:ea typeface="EB Garamond"/>
              <a:cs typeface="EB Garamond"/>
              <a:sym typeface="EB Garamond"/>
            </a:endParaRPr>
          </a:p>
          <a:p>
            <a:pPr indent="-361950" lvl="0" marL="457200" rtl="0" algn="l">
              <a:spcBef>
                <a:spcPts val="0"/>
              </a:spcBef>
              <a:spcAft>
                <a:spcPts val="0"/>
              </a:spcAft>
              <a:buSzPts val="2100"/>
              <a:buFont typeface="EB Garamond"/>
              <a:buAutoNum type="arabicPeriod"/>
            </a:pPr>
            <a:r>
              <a:rPr lang="en" sz="2100">
                <a:latin typeface="EB Garamond"/>
                <a:ea typeface="EB Garamond"/>
                <a:cs typeface="EB Garamond"/>
                <a:sym typeface="EB Garamond"/>
              </a:rPr>
              <a:t>Electrolyte </a:t>
            </a:r>
            <a:endParaRPr sz="1500"/>
          </a:p>
        </p:txBody>
      </p:sp>
      <p:pic>
        <p:nvPicPr>
          <p:cNvPr id="94" name="Google Shape;94;p17"/>
          <p:cNvPicPr preferRelativeResize="0"/>
          <p:nvPr/>
        </p:nvPicPr>
        <p:blipFill rotWithShape="1">
          <a:blip r:embed="rId3">
            <a:alphaModFix/>
          </a:blip>
          <a:srcRect b="5871" l="26218" r="23925" t="3103"/>
          <a:stretch/>
        </p:blipFill>
        <p:spPr>
          <a:xfrm>
            <a:off x="5545800" y="1488750"/>
            <a:ext cx="3399175" cy="346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latin typeface="EB Garamond"/>
                <a:ea typeface="EB Garamond"/>
                <a:cs typeface="EB Garamond"/>
                <a:sym typeface="EB Garamond"/>
              </a:rPr>
              <a:t>Working</a:t>
            </a:r>
            <a:endParaRPr b="1" sz="3500">
              <a:latin typeface="EB Garamond"/>
              <a:ea typeface="EB Garamond"/>
              <a:cs typeface="EB Garamond"/>
              <a:sym typeface="EB Garamond"/>
            </a:endParaRPr>
          </a:p>
        </p:txBody>
      </p:sp>
      <p:sp>
        <p:nvSpPr>
          <p:cNvPr id="100" name="Google Shape;100;p18"/>
          <p:cNvSpPr txBox="1"/>
          <p:nvPr>
            <p:ph idx="1" type="body"/>
          </p:nvPr>
        </p:nvSpPr>
        <p:spPr>
          <a:xfrm>
            <a:off x="387900" y="1341475"/>
            <a:ext cx="4696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sz="1900">
                <a:latin typeface="EB Garamond Medium"/>
                <a:ea typeface="EB Garamond Medium"/>
                <a:cs typeface="EB Garamond Medium"/>
                <a:sym typeface="EB Garamond Medium"/>
              </a:rPr>
              <a:t>During discharge, Na ions react with S (which is in the S</a:t>
            </a:r>
            <a:r>
              <a:rPr baseline="-25000" lang="en" sz="1900">
                <a:latin typeface="EB Garamond Medium"/>
                <a:ea typeface="EB Garamond Medium"/>
                <a:cs typeface="EB Garamond Medium"/>
                <a:sym typeface="EB Garamond Medium"/>
              </a:rPr>
              <a:t>8</a:t>
            </a:r>
            <a:r>
              <a:rPr lang="en" sz="1900">
                <a:latin typeface="EB Garamond Medium"/>
                <a:ea typeface="EB Garamond Medium"/>
                <a:cs typeface="EB Garamond Medium"/>
                <a:sym typeface="EB Garamond Medium"/>
              </a:rPr>
              <a:t> form) at the cathode to form polysulfides in the following steps:</a:t>
            </a:r>
            <a:endParaRPr sz="1900">
              <a:latin typeface="EB Garamond Medium"/>
              <a:ea typeface="EB Garamond Medium"/>
              <a:cs typeface="EB Garamond Medium"/>
              <a:sym typeface="EB Garamond Medium"/>
            </a:endParaRPr>
          </a:p>
          <a:p>
            <a:pPr indent="-349250" lvl="0" marL="457200" rtl="0" algn="just">
              <a:spcBef>
                <a:spcPts val="1200"/>
              </a:spcBef>
              <a:spcAft>
                <a:spcPts val="0"/>
              </a:spcAft>
              <a:buSzPts val="1900"/>
              <a:buFont typeface="EB Garamond Medium"/>
              <a:buChar char="●"/>
            </a:pPr>
            <a:r>
              <a:rPr lang="en" sz="1900">
                <a:latin typeface="EB Garamond Medium"/>
                <a:ea typeface="EB Garamond Medium"/>
                <a:cs typeface="EB Garamond Medium"/>
                <a:sym typeface="EB Garamond Medium"/>
              </a:rPr>
              <a:t>Na ions react with S</a:t>
            </a:r>
            <a:r>
              <a:rPr baseline="-25000" lang="en" sz="1900">
                <a:latin typeface="EB Garamond Medium"/>
                <a:ea typeface="EB Garamond Medium"/>
                <a:cs typeface="EB Garamond Medium"/>
                <a:sym typeface="EB Garamond Medium"/>
              </a:rPr>
              <a:t>8</a:t>
            </a:r>
            <a:r>
              <a:rPr lang="en" sz="1900">
                <a:latin typeface="EB Garamond Medium"/>
                <a:ea typeface="EB Garamond Medium"/>
                <a:cs typeface="EB Garamond Medium"/>
                <a:sym typeface="EB Garamond Medium"/>
              </a:rPr>
              <a:t> to form 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8</a:t>
            </a:r>
            <a:endParaRPr sz="1900">
              <a:latin typeface="EB Garamond Medium"/>
              <a:ea typeface="EB Garamond Medium"/>
              <a:cs typeface="EB Garamond Medium"/>
              <a:sym typeface="EB Garamond Medium"/>
            </a:endParaRPr>
          </a:p>
          <a:p>
            <a:pPr indent="-349250" lvl="0" marL="457200" rtl="0" algn="just">
              <a:spcBef>
                <a:spcPts val="0"/>
              </a:spcBef>
              <a:spcAft>
                <a:spcPts val="0"/>
              </a:spcAft>
              <a:buSzPts val="1900"/>
              <a:buFont typeface="EB Garamond Medium"/>
              <a:buChar char="●"/>
            </a:pP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8</a:t>
            </a:r>
            <a:r>
              <a:rPr lang="en" sz="1900">
                <a:latin typeface="EB Garamond Medium"/>
                <a:ea typeface="EB Garamond Medium"/>
                <a:cs typeface="EB Garamond Medium"/>
                <a:sym typeface="EB Garamond Medium"/>
              </a:rPr>
              <a:t> reacts further with Na ions to form </a:t>
            </a: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4</a:t>
            </a:r>
            <a:endParaRPr sz="1900">
              <a:latin typeface="EB Garamond Medium"/>
              <a:ea typeface="EB Garamond Medium"/>
              <a:cs typeface="EB Garamond Medium"/>
              <a:sym typeface="EB Garamond Medium"/>
            </a:endParaRPr>
          </a:p>
          <a:p>
            <a:pPr indent="-349250" lvl="0" marL="457200" rtl="0" algn="just">
              <a:spcBef>
                <a:spcPts val="0"/>
              </a:spcBef>
              <a:spcAft>
                <a:spcPts val="0"/>
              </a:spcAft>
              <a:buSzPts val="1900"/>
              <a:buFont typeface="EB Garamond Medium"/>
              <a:buChar char="●"/>
            </a:pP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4 </a:t>
            </a:r>
            <a:r>
              <a:rPr lang="en" sz="1900">
                <a:latin typeface="EB Garamond Medium"/>
                <a:ea typeface="EB Garamond Medium"/>
                <a:cs typeface="EB Garamond Medium"/>
                <a:sym typeface="EB Garamond Medium"/>
              </a:rPr>
              <a:t>reacts further with Na ions to form </a:t>
            </a: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2</a:t>
            </a:r>
            <a:endParaRPr sz="1900">
              <a:latin typeface="EB Garamond Medium"/>
              <a:ea typeface="EB Garamond Medium"/>
              <a:cs typeface="EB Garamond Medium"/>
              <a:sym typeface="EB Garamond Medium"/>
            </a:endParaRPr>
          </a:p>
          <a:p>
            <a:pPr indent="-349250" lvl="0" marL="457200" rtl="0" algn="just">
              <a:spcBef>
                <a:spcPts val="0"/>
              </a:spcBef>
              <a:spcAft>
                <a:spcPts val="0"/>
              </a:spcAft>
              <a:buSzPts val="1900"/>
              <a:buFont typeface="EB Garamond Medium"/>
              <a:buChar char="●"/>
            </a:pP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r>
              <a:rPr baseline="-25000" lang="en" sz="1900">
                <a:latin typeface="EB Garamond Medium"/>
                <a:ea typeface="EB Garamond Medium"/>
                <a:cs typeface="EB Garamond Medium"/>
                <a:sym typeface="EB Garamond Medium"/>
              </a:rPr>
              <a:t>4 </a:t>
            </a:r>
            <a:r>
              <a:rPr lang="en" sz="1900">
                <a:latin typeface="EB Garamond Medium"/>
                <a:ea typeface="EB Garamond Medium"/>
                <a:cs typeface="EB Garamond Medium"/>
                <a:sym typeface="EB Garamond Medium"/>
              </a:rPr>
              <a:t>reacts further with Na ions to form </a:t>
            </a:r>
            <a:r>
              <a:rPr lang="en" sz="1900">
                <a:latin typeface="EB Garamond Medium"/>
                <a:ea typeface="EB Garamond Medium"/>
                <a:cs typeface="EB Garamond Medium"/>
                <a:sym typeface="EB Garamond Medium"/>
              </a:rPr>
              <a:t>Na</a:t>
            </a:r>
            <a:r>
              <a:rPr baseline="-25000" lang="en" sz="1900">
                <a:latin typeface="EB Garamond Medium"/>
                <a:ea typeface="EB Garamond Medium"/>
                <a:cs typeface="EB Garamond Medium"/>
                <a:sym typeface="EB Garamond Medium"/>
              </a:rPr>
              <a:t>2</a:t>
            </a:r>
            <a:r>
              <a:rPr lang="en" sz="1900">
                <a:latin typeface="EB Garamond Medium"/>
                <a:ea typeface="EB Garamond Medium"/>
                <a:cs typeface="EB Garamond Medium"/>
                <a:sym typeface="EB Garamond Medium"/>
              </a:rPr>
              <a:t>S</a:t>
            </a:r>
            <a:endParaRPr sz="1900">
              <a:latin typeface="EB Garamond Medium"/>
              <a:ea typeface="EB Garamond Medium"/>
              <a:cs typeface="EB Garamond Medium"/>
              <a:sym typeface="EB Garamond Medium"/>
            </a:endParaRPr>
          </a:p>
        </p:txBody>
      </p:sp>
      <p:pic>
        <p:nvPicPr>
          <p:cNvPr id="101" name="Google Shape;101;p18"/>
          <p:cNvPicPr preferRelativeResize="0"/>
          <p:nvPr/>
        </p:nvPicPr>
        <p:blipFill rotWithShape="1">
          <a:blip r:embed="rId3">
            <a:alphaModFix/>
          </a:blip>
          <a:srcRect b="11684" l="5598" r="33814" t="26655"/>
          <a:stretch/>
        </p:blipFill>
        <p:spPr>
          <a:xfrm>
            <a:off x="5084100" y="1569551"/>
            <a:ext cx="3960998" cy="22675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500">
                <a:latin typeface="EB Garamond"/>
                <a:ea typeface="EB Garamond"/>
                <a:cs typeface="EB Garamond"/>
                <a:sym typeface="EB Garamond"/>
              </a:rPr>
              <a:t>Working</a:t>
            </a:r>
            <a:endParaRPr b="1" sz="3500">
              <a:latin typeface="EB Garamond"/>
              <a:ea typeface="EB Garamond"/>
              <a:cs typeface="EB Garamond"/>
              <a:sym typeface="EB Garamond"/>
            </a:endParaRPr>
          </a:p>
        </p:txBody>
      </p:sp>
      <p:sp>
        <p:nvSpPr>
          <p:cNvPr id="107" name="Google Shape;107;p19"/>
          <p:cNvSpPr txBox="1"/>
          <p:nvPr>
            <p:ph idx="1" type="body"/>
          </p:nvPr>
        </p:nvSpPr>
        <p:spPr>
          <a:xfrm>
            <a:off x="387900" y="1355575"/>
            <a:ext cx="46821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935"/>
              <a:buNone/>
            </a:pPr>
            <a:r>
              <a:rPr lang="en" sz="1815">
                <a:latin typeface="EB Garamond Medium"/>
                <a:ea typeface="EB Garamond Medium"/>
                <a:cs typeface="EB Garamond Medium"/>
                <a:sym typeface="EB Garamond Medium"/>
              </a:rPr>
              <a:t>Charging reaction of Na-S batteries involves the reverse process of the discharge reaction. It can be described in the following steps:</a:t>
            </a:r>
            <a:endParaRPr sz="1815">
              <a:latin typeface="EB Garamond Medium"/>
              <a:ea typeface="EB Garamond Medium"/>
              <a:cs typeface="EB Garamond Medium"/>
              <a:sym typeface="EB Garamond Medium"/>
            </a:endParaRPr>
          </a:p>
          <a:p>
            <a:pPr indent="-343852" lvl="0" marL="457200" rtl="0" algn="just">
              <a:spcBef>
                <a:spcPts val="1200"/>
              </a:spcBef>
              <a:spcAft>
                <a:spcPts val="0"/>
              </a:spcAft>
              <a:buSzPts val="1815"/>
              <a:buFont typeface="EB Garamond Medium"/>
              <a:buChar char="●"/>
            </a:pPr>
            <a:r>
              <a:rPr lang="en" sz="1815">
                <a:latin typeface="EB Garamond Medium"/>
                <a:ea typeface="EB Garamond Medium"/>
                <a:cs typeface="EB Garamond Medium"/>
                <a:sym typeface="EB Garamond Medium"/>
              </a:rPr>
              <a:t>Na2S reacts with Na ions to form Na2S2</a:t>
            </a:r>
            <a:endParaRPr sz="1815">
              <a:latin typeface="EB Garamond Medium"/>
              <a:ea typeface="EB Garamond Medium"/>
              <a:cs typeface="EB Garamond Medium"/>
              <a:sym typeface="EB Garamond Medium"/>
            </a:endParaRPr>
          </a:p>
          <a:p>
            <a:pPr indent="-343852" lvl="0" marL="457200" rtl="0" algn="just">
              <a:spcBef>
                <a:spcPts val="0"/>
              </a:spcBef>
              <a:spcAft>
                <a:spcPts val="0"/>
              </a:spcAft>
              <a:buSzPts val="1815"/>
              <a:buFont typeface="EB Garamond Medium"/>
              <a:buChar char="●"/>
            </a:pPr>
            <a:r>
              <a:rPr lang="en" sz="1815">
                <a:latin typeface="EB Garamond Medium"/>
                <a:ea typeface="EB Garamond Medium"/>
                <a:cs typeface="EB Garamond Medium"/>
                <a:sym typeface="EB Garamond Medium"/>
              </a:rPr>
              <a:t>Na2S2 reacts further with Na ions to form Na2S4</a:t>
            </a:r>
            <a:endParaRPr sz="1815">
              <a:latin typeface="EB Garamond Medium"/>
              <a:ea typeface="EB Garamond Medium"/>
              <a:cs typeface="EB Garamond Medium"/>
              <a:sym typeface="EB Garamond Medium"/>
            </a:endParaRPr>
          </a:p>
          <a:p>
            <a:pPr indent="-343852" lvl="0" marL="457200" rtl="0" algn="just">
              <a:spcBef>
                <a:spcPts val="0"/>
              </a:spcBef>
              <a:spcAft>
                <a:spcPts val="0"/>
              </a:spcAft>
              <a:buSzPts val="1815"/>
              <a:buFont typeface="EB Garamond Medium"/>
              <a:buChar char="●"/>
            </a:pPr>
            <a:r>
              <a:rPr lang="en" sz="1815">
                <a:latin typeface="EB Garamond Medium"/>
                <a:ea typeface="EB Garamond Medium"/>
                <a:cs typeface="EB Garamond Medium"/>
                <a:sym typeface="EB Garamond Medium"/>
              </a:rPr>
              <a:t>Na2S4 reacts further with Na ions to form Na2S8 </a:t>
            </a:r>
            <a:endParaRPr sz="1815">
              <a:latin typeface="EB Garamond Medium"/>
              <a:ea typeface="EB Garamond Medium"/>
              <a:cs typeface="EB Garamond Medium"/>
              <a:sym typeface="EB Garamond Medium"/>
            </a:endParaRPr>
          </a:p>
          <a:p>
            <a:pPr indent="-343852" lvl="0" marL="457200" rtl="0" algn="just">
              <a:spcBef>
                <a:spcPts val="0"/>
              </a:spcBef>
              <a:spcAft>
                <a:spcPts val="0"/>
              </a:spcAft>
              <a:buSzPts val="1815"/>
              <a:buFont typeface="EB Garamond Medium"/>
              <a:buChar char="●"/>
            </a:pPr>
            <a:r>
              <a:rPr lang="en" sz="1815">
                <a:latin typeface="EB Garamond Medium"/>
                <a:ea typeface="EB Garamond Medium"/>
                <a:cs typeface="EB Garamond Medium"/>
                <a:sym typeface="EB Garamond Medium"/>
              </a:rPr>
              <a:t>N</a:t>
            </a:r>
            <a:r>
              <a:rPr lang="en" sz="1815">
                <a:latin typeface="EB Garamond Medium"/>
                <a:ea typeface="EB Garamond Medium"/>
                <a:cs typeface="EB Garamond Medium"/>
                <a:sym typeface="EB Garamond Medium"/>
              </a:rPr>
              <a:t>a2S8 reacts further with S8 to form Na ions and S</a:t>
            </a:r>
            <a:endParaRPr sz="1900">
              <a:latin typeface="EB Garamond Medium"/>
              <a:ea typeface="EB Garamond Medium"/>
              <a:cs typeface="EB Garamond Medium"/>
              <a:sym typeface="EB Garamond Medium"/>
            </a:endParaRPr>
          </a:p>
        </p:txBody>
      </p:sp>
      <p:pic>
        <p:nvPicPr>
          <p:cNvPr id="108" name="Google Shape;108;p19"/>
          <p:cNvPicPr preferRelativeResize="0"/>
          <p:nvPr/>
        </p:nvPicPr>
        <p:blipFill rotWithShape="1">
          <a:blip r:embed="rId3">
            <a:alphaModFix/>
          </a:blip>
          <a:srcRect b="11684" l="5598" r="33814" t="26655"/>
          <a:stretch/>
        </p:blipFill>
        <p:spPr>
          <a:xfrm>
            <a:off x="5051125" y="1437988"/>
            <a:ext cx="3960998" cy="22675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900">
                <a:latin typeface="EB Garamond ExtraBold"/>
                <a:ea typeface="EB Garamond ExtraBold"/>
                <a:cs typeface="EB Garamond ExtraBold"/>
                <a:sym typeface="EB Garamond ExtraBold"/>
              </a:rPr>
              <a:t>Challenges </a:t>
            </a:r>
            <a:r>
              <a:rPr lang="en" sz="4900">
                <a:latin typeface="EB Garamond ExtraBold"/>
                <a:ea typeface="EB Garamond ExtraBold"/>
                <a:cs typeface="EB Garamond ExtraBold"/>
                <a:sym typeface="EB Garamond ExtraBold"/>
              </a:rPr>
              <a:t>and Strategies</a:t>
            </a:r>
            <a:endParaRPr sz="4900">
              <a:latin typeface="EB Garamond ExtraBold"/>
              <a:ea typeface="EB Garamond ExtraBold"/>
              <a:cs typeface="EB Garamond ExtraBold"/>
              <a:sym typeface="EB Garamond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EB Garamond ExtraBold"/>
                <a:ea typeface="EB Garamond ExtraBold"/>
                <a:cs typeface="EB Garamond ExtraBold"/>
                <a:sym typeface="EB Garamond ExtraBold"/>
              </a:rPr>
              <a:t>Challenges of Sodium Anode</a:t>
            </a:r>
            <a:endParaRPr sz="3500">
              <a:latin typeface="EB Garamond ExtraBold"/>
              <a:ea typeface="EB Garamond ExtraBold"/>
              <a:cs typeface="EB Garamond ExtraBold"/>
              <a:sym typeface="EB Garamond ExtraBold"/>
            </a:endParaRPr>
          </a:p>
        </p:txBody>
      </p:sp>
      <p:sp>
        <p:nvSpPr>
          <p:cNvPr id="119" name="Google Shape;119;p21"/>
          <p:cNvSpPr txBox="1"/>
          <p:nvPr>
            <p:ph idx="1" type="body"/>
          </p:nvPr>
        </p:nvSpPr>
        <p:spPr>
          <a:xfrm>
            <a:off x="387900" y="1489825"/>
            <a:ext cx="3876900" cy="3534900"/>
          </a:xfrm>
          <a:prstGeom prst="rect">
            <a:avLst/>
          </a:prstGeom>
        </p:spPr>
        <p:txBody>
          <a:bodyPr anchorCtr="0" anchor="t" bIns="91425" lIns="91425" spcFirstLastPara="1" rIns="91425" wrap="square" tIns="91425">
            <a:normAutofit fontScale="47500" lnSpcReduction="20000"/>
          </a:bodyPr>
          <a:lstStyle/>
          <a:p>
            <a:pPr indent="0" lvl="0" marL="0" rtl="0" algn="just">
              <a:spcBef>
                <a:spcPts val="0"/>
              </a:spcBef>
              <a:spcAft>
                <a:spcPts val="0"/>
              </a:spcAft>
              <a:buNone/>
            </a:pPr>
            <a:r>
              <a:rPr lang="en" sz="4563">
                <a:latin typeface="EB Garamond Medium"/>
                <a:ea typeface="EB Garamond Medium"/>
                <a:cs typeface="EB Garamond Medium"/>
                <a:sym typeface="EB Garamond Medium"/>
              </a:rPr>
              <a:t>1. </a:t>
            </a:r>
            <a:r>
              <a:rPr lang="en" sz="4563">
                <a:latin typeface="EB Garamond Medium"/>
                <a:ea typeface="EB Garamond Medium"/>
                <a:cs typeface="EB Garamond Medium"/>
                <a:sym typeface="EB Garamond Medium"/>
              </a:rPr>
              <a:t>Unstable dendrites</a:t>
            </a:r>
            <a:endParaRPr sz="4563">
              <a:latin typeface="EB Garamond Medium"/>
              <a:ea typeface="EB Garamond Medium"/>
              <a:cs typeface="EB Garamond Medium"/>
              <a:sym typeface="EB Garamond Medium"/>
            </a:endParaRPr>
          </a:p>
          <a:p>
            <a:pPr indent="0" lvl="0" marL="0" rtl="0" algn="just">
              <a:spcBef>
                <a:spcPts val="1200"/>
              </a:spcBef>
              <a:spcAft>
                <a:spcPts val="0"/>
              </a:spcAft>
              <a:buNone/>
            </a:pPr>
            <a:r>
              <a:rPr lang="en" sz="4364">
                <a:latin typeface="EB Garamond Medium"/>
                <a:ea typeface="EB Garamond Medium"/>
                <a:cs typeface="EB Garamond Medium"/>
                <a:sym typeface="EB Garamond Medium"/>
              </a:rPr>
              <a:t>a)Low mechanical modulus</a:t>
            </a:r>
            <a:endParaRPr sz="4364">
              <a:latin typeface="EB Garamond Medium"/>
              <a:ea typeface="EB Garamond Medium"/>
              <a:cs typeface="EB Garamond Medium"/>
              <a:sym typeface="EB Garamond Medium"/>
            </a:endParaRPr>
          </a:p>
          <a:p>
            <a:pPr indent="0" lvl="0" marL="0" rtl="0" algn="just">
              <a:spcBef>
                <a:spcPts val="1200"/>
              </a:spcBef>
              <a:spcAft>
                <a:spcPts val="0"/>
              </a:spcAft>
              <a:buNone/>
            </a:pPr>
            <a:r>
              <a:rPr lang="en" sz="4364">
                <a:latin typeface="EB Garamond Medium"/>
                <a:ea typeface="EB Garamond Medium"/>
                <a:cs typeface="EB Garamond Medium"/>
                <a:sym typeface="EB Garamond Medium"/>
              </a:rPr>
              <a:t>b)Low </a:t>
            </a:r>
            <a:r>
              <a:rPr lang="en" sz="4364">
                <a:latin typeface="EB Garamond Medium"/>
                <a:ea typeface="EB Garamond Medium"/>
                <a:cs typeface="EB Garamond Medium"/>
                <a:sym typeface="EB Garamond Medium"/>
              </a:rPr>
              <a:t>hardness</a:t>
            </a:r>
            <a:r>
              <a:rPr lang="en" sz="4364">
                <a:latin typeface="EB Garamond Medium"/>
                <a:ea typeface="EB Garamond Medium"/>
                <a:cs typeface="EB Garamond Medium"/>
                <a:sym typeface="EB Garamond Medium"/>
              </a:rPr>
              <a:t> of Na</a:t>
            </a:r>
            <a:endParaRPr sz="4364">
              <a:latin typeface="EB Garamond Medium"/>
              <a:ea typeface="EB Garamond Medium"/>
              <a:cs typeface="EB Garamond Medium"/>
              <a:sym typeface="EB Garamond Medium"/>
            </a:endParaRPr>
          </a:p>
          <a:p>
            <a:pPr indent="0" lvl="0" marL="0" rtl="0" algn="just">
              <a:spcBef>
                <a:spcPts val="1200"/>
              </a:spcBef>
              <a:spcAft>
                <a:spcPts val="0"/>
              </a:spcAft>
              <a:buNone/>
            </a:pPr>
            <a:r>
              <a:rPr lang="en" sz="4364">
                <a:latin typeface="EB Garamond Medium"/>
                <a:ea typeface="EB Garamond Medium"/>
                <a:cs typeface="EB Garamond Medium"/>
                <a:sym typeface="EB Garamond Medium"/>
              </a:rPr>
              <a:t>c)Low surface energy</a:t>
            </a:r>
            <a:endParaRPr sz="4364">
              <a:latin typeface="EB Garamond Medium"/>
              <a:ea typeface="EB Garamond Medium"/>
              <a:cs typeface="EB Garamond Medium"/>
              <a:sym typeface="EB Garamond Medium"/>
            </a:endParaRPr>
          </a:p>
          <a:p>
            <a:pPr indent="0" lvl="0" marL="0" rtl="0" algn="just">
              <a:spcBef>
                <a:spcPts val="1200"/>
              </a:spcBef>
              <a:spcAft>
                <a:spcPts val="0"/>
              </a:spcAft>
              <a:buNone/>
            </a:pPr>
            <a:r>
              <a:rPr lang="en" sz="4364">
                <a:latin typeface="EB Garamond Medium"/>
                <a:ea typeface="EB Garamond Medium"/>
                <a:cs typeface="EB Garamond Medium"/>
                <a:sym typeface="EB Garamond Medium"/>
              </a:rPr>
              <a:t>d)Lesser energy consumption removing one Na atom than Li in the electrolyte</a:t>
            </a:r>
            <a:endParaRPr sz="4364">
              <a:latin typeface="EB Garamond Medium"/>
              <a:ea typeface="EB Garamond Medium"/>
              <a:cs typeface="EB Garamond Medium"/>
              <a:sym typeface="EB Garamond Medium"/>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20" name="Google Shape;120;p21"/>
          <p:cNvPicPr preferRelativeResize="0"/>
          <p:nvPr/>
        </p:nvPicPr>
        <p:blipFill rotWithShape="1">
          <a:blip r:embed="rId3">
            <a:alphaModFix/>
          </a:blip>
          <a:srcRect b="13150" l="24717" r="30187" t="19061"/>
          <a:stretch/>
        </p:blipFill>
        <p:spPr>
          <a:xfrm>
            <a:off x="4478600" y="1276275"/>
            <a:ext cx="4348752" cy="367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